
<file path=[Content_Types].xml><?xml version="1.0" encoding="utf-8"?>
<Types xmlns="http://schemas.openxmlformats.org/package/2006/content-types">
  <Default Extension="png" ContentType="image/png"/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906000" cy="6858000"/>
  <p:notesSz cx="9906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906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906000" h="6858000">
                <a:moveTo>
                  <a:pt x="0" y="6858000"/>
                </a:moveTo>
                <a:lnTo>
                  <a:pt x="9906000" y="6858000"/>
                </a:lnTo>
                <a:lnTo>
                  <a:pt x="9906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6117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8471916" y="5911594"/>
            <a:ext cx="1351787" cy="841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8663940" y="6103620"/>
            <a:ext cx="96774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726435" y="4393691"/>
            <a:ext cx="4564380" cy="472440"/>
          </a:xfrm>
          <a:custGeom>
            <a:avLst/>
            <a:gdLst/>
            <a:ahLst/>
            <a:cxnLst/>
            <a:rect l="l" t="t" r="r" b="b"/>
            <a:pathLst>
              <a:path w="4564380" h="472439">
                <a:moveTo>
                  <a:pt x="0" y="472440"/>
                </a:moveTo>
                <a:lnTo>
                  <a:pt x="4564379" y="472440"/>
                </a:lnTo>
                <a:lnTo>
                  <a:pt x="4564379" y="0"/>
                </a:lnTo>
                <a:lnTo>
                  <a:pt x="0" y="0"/>
                </a:lnTo>
                <a:lnTo>
                  <a:pt x="0" y="47244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153411" y="2523744"/>
            <a:ext cx="3790188" cy="1219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0" y="2712720"/>
            <a:ext cx="1994916" cy="914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0" y="2738627"/>
            <a:ext cx="1914525" cy="807720"/>
          </a:xfrm>
          <a:custGeom>
            <a:avLst/>
            <a:gdLst/>
            <a:ahLst/>
            <a:cxnLst/>
            <a:rect l="l" t="t" r="r" b="b"/>
            <a:pathLst>
              <a:path w="1914525" h="807720">
                <a:moveTo>
                  <a:pt x="0" y="807720"/>
                </a:moveTo>
                <a:lnTo>
                  <a:pt x="1914144" y="807720"/>
                </a:lnTo>
                <a:lnTo>
                  <a:pt x="1914144" y="0"/>
                </a:lnTo>
                <a:lnTo>
                  <a:pt x="0" y="0"/>
                </a:lnTo>
                <a:lnTo>
                  <a:pt x="0" y="807720"/>
                </a:lnTo>
                <a:close/>
              </a:path>
            </a:pathLst>
          </a:custGeom>
          <a:solidFill>
            <a:srgbClr val="C016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6155435" y="2721864"/>
            <a:ext cx="3750564" cy="8275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6181344" y="2747772"/>
            <a:ext cx="3724910" cy="721360"/>
          </a:xfrm>
          <a:custGeom>
            <a:avLst/>
            <a:gdLst/>
            <a:ahLst/>
            <a:cxnLst/>
            <a:rect l="l" t="t" r="r" b="b"/>
            <a:pathLst>
              <a:path w="3724909" h="721360">
                <a:moveTo>
                  <a:pt x="0" y="720851"/>
                </a:moveTo>
                <a:lnTo>
                  <a:pt x="3724655" y="720851"/>
                </a:lnTo>
                <a:lnTo>
                  <a:pt x="3724655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5756147" y="2212848"/>
            <a:ext cx="2758440" cy="18364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7432547" y="2263139"/>
            <a:ext cx="1318259" cy="18364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7668768" y="2212848"/>
            <a:ext cx="2237231" cy="18364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972" y="2493340"/>
            <a:ext cx="9846055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MS UI Gothic" panose="020B0600070205080204" charset="-128"/>
                <a:cs typeface="MS UI Gothic" panose="020B0600070205080204" charset="-128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1" i="0">
                <a:solidFill>
                  <a:schemeClr val="bg1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1" i="0">
                <a:solidFill>
                  <a:schemeClr val="bg1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906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9022080" cy="5232400"/>
          </a:xfrm>
          <a:custGeom>
            <a:avLst/>
            <a:gdLst/>
            <a:ahLst/>
            <a:cxnLst/>
            <a:rect l="l" t="t" r="r" b="b"/>
            <a:pathLst>
              <a:path w="9022080" h="5232400">
                <a:moveTo>
                  <a:pt x="7726695" y="0"/>
                </a:moveTo>
                <a:lnTo>
                  <a:pt x="0" y="0"/>
                </a:lnTo>
                <a:lnTo>
                  <a:pt x="0" y="5231892"/>
                </a:lnTo>
                <a:lnTo>
                  <a:pt x="3411347" y="5231892"/>
                </a:lnTo>
                <a:lnTo>
                  <a:pt x="4690110" y="4819523"/>
                </a:lnTo>
                <a:lnTo>
                  <a:pt x="9022080" y="3302508"/>
                </a:lnTo>
                <a:lnTo>
                  <a:pt x="9022080" y="818514"/>
                </a:lnTo>
                <a:lnTo>
                  <a:pt x="772669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1" i="0">
                <a:solidFill>
                  <a:schemeClr val="bg1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934455"/>
            <a:ext cx="9906000" cy="393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5942076"/>
            <a:ext cx="9906000" cy="314325"/>
          </a:xfrm>
          <a:custGeom>
            <a:avLst/>
            <a:gdLst/>
            <a:ahLst/>
            <a:cxnLst/>
            <a:rect l="l" t="t" r="r" b="b"/>
            <a:pathLst>
              <a:path w="9906000" h="314325">
                <a:moveTo>
                  <a:pt x="0" y="313944"/>
                </a:moveTo>
                <a:lnTo>
                  <a:pt x="9906000" y="313944"/>
                </a:lnTo>
                <a:lnTo>
                  <a:pt x="9906000" y="0"/>
                </a:lnTo>
                <a:lnTo>
                  <a:pt x="0" y="0"/>
                </a:lnTo>
                <a:lnTo>
                  <a:pt x="0" y="313944"/>
                </a:lnTo>
                <a:close/>
              </a:path>
            </a:pathLst>
          </a:custGeom>
          <a:solidFill>
            <a:srgbClr val="C016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038350" y="1861566"/>
            <a:ext cx="4648200" cy="1574800"/>
          </a:xfrm>
          <a:custGeom>
            <a:avLst/>
            <a:gdLst/>
            <a:ahLst/>
            <a:cxnLst/>
            <a:rect l="l" t="t" r="r" b="b"/>
            <a:pathLst>
              <a:path w="4648200" h="1574800">
                <a:moveTo>
                  <a:pt x="4648200" y="0"/>
                </a:moveTo>
                <a:lnTo>
                  <a:pt x="0" y="0"/>
                </a:lnTo>
                <a:lnTo>
                  <a:pt x="0" y="1259459"/>
                </a:lnTo>
                <a:lnTo>
                  <a:pt x="2324100" y="1574292"/>
                </a:lnTo>
                <a:lnTo>
                  <a:pt x="4648200" y="1259459"/>
                </a:lnTo>
                <a:lnTo>
                  <a:pt x="46482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038350" y="1861566"/>
            <a:ext cx="4648200" cy="1574800"/>
          </a:xfrm>
          <a:custGeom>
            <a:avLst/>
            <a:gdLst/>
            <a:ahLst/>
            <a:cxnLst/>
            <a:rect l="l" t="t" r="r" b="b"/>
            <a:pathLst>
              <a:path w="4648200" h="1574800">
                <a:moveTo>
                  <a:pt x="0" y="0"/>
                </a:moveTo>
                <a:lnTo>
                  <a:pt x="4648200" y="0"/>
                </a:lnTo>
                <a:lnTo>
                  <a:pt x="4648200" y="1259459"/>
                </a:lnTo>
                <a:lnTo>
                  <a:pt x="2324100" y="1574292"/>
                </a:lnTo>
                <a:lnTo>
                  <a:pt x="0" y="1259459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C016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37565" y="1550669"/>
            <a:ext cx="833755" cy="754380"/>
          </a:xfrm>
          <a:custGeom>
            <a:avLst/>
            <a:gdLst/>
            <a:ahLst/>
            <a:cxnLst/>
            <a:rect l="l" t="t" r="r" b="b"/>
            <a:pathLst>
              <a:path w="833755" h="754380">
                <a:moveTo>
                  <a:pt x="0" y="754379"/>
                </a:moveTo>
                <a:lnTo>
                  <a:pt x="833628" y="754379"/>
                </a:lnTo>
                <a:lnTo>
                  <a:pt x="833628" y="0"/>
                </a:lnTo>
                <a:lnTo>
                  <a:pt x="0" y="0"/>
                </a:lnTo>
                <a:lnTo>
                  <a:pt x="0" y="7543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337565" y="1550669"/>
            <a:ext cx="833755" cy="754380"/>
          </a:xfrm>
          <a:custGeom>
            <a:avLst/>
            <a:gdLst/>
            <a:ahLst/>
            <a:cxnLst/>
            <a:rect l="l" t="t" r="r" b="b"/>
            <a:pathLst>
              <a:path w="833755" h="754380">
                <a:moveTo>
                  <a:pt x="0" y="754379"/>
                </a:moveTo>
                <a:lnTo>
                  <a:pt x="833628" y="754379"/>
                </a:lnTo>
                <a:lnTo>
                  <a:pt x="833628" y="0"/>
                </a:lnTo>
                <a:lnTo>
                  <a:pt x="0" y="0"/>
                </a:lnTo>
                <a:lnTo>
                  <a:pt x="0" y="75437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37565" y="2298954"/>
            <a:ext cx="833755" cy="754380"/>
          </a:xfrm>
          <a:custGeom>
            <a:avLst/>
            <a:gdLst/>
            <a:ahLst/>
            <a:cxnLst/>
            <a:rect l="l" t="t" r="r" b="b"/>
            <a:pathLst>
              <a:path w="833755" h="754380">
                <a:moveTo>
                  <a:pt x="0" y="754379"/>
                </a:moveTo>
                <a:lnTo>
                  <a:pt x="833628" y="754379"/>
                </a:lnTo>
                <a:lnTo>
                  <a:pt x="833628" y="0"/>
                </a:lnTo>
                <a:lnTo>
                  <a:pt x="0" y="0"/>
                </a:lnTo>
                <a:lnTo>
                  <a:pt x="0" y="75437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337565" y="2298954"/>
            <a:ext cx="833755" cy="754380"/>
          </a:xfrm>
          <a:custGeom>
            <a:avLst/>
            <a:gdLst/>
            <a:ahLst/>
            <a:cxnLst/>
            <a:rect l="l" t="t" r="r" b="b"/>
            <a:pathLst>
              <a:path w="833755" h="754380">
                <a:moveTo>
                  <a:pt x="0" y="754379"/>
                </a:moveTo>
                <a:lnTo>
                  <a:pt x="833628" y="754379"/>
                </a:lnTo>
                <a:lnTo>
                  <a:pt x="833628" y="0"/>
                </a:lnTo>
                <a:lnTo>
                  <a:pt x="0" y="0"/>
                </a:lnTo>
                <a:lnTo>
                  <a:pt x="0" y="75437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7503" y="1450035"/>
            <a:ext cx="3086735" cy="971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1" i="0">
                <a:solidFill>
                  <a:schemeClr val="bg1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9934" y="1936750"/>
            <a:ext cx="8406130" cy="2820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9.png"/><Relationship Id="rId4" Type="http://schemas.openxmlformats.org/officeDocument/2006/relationships/image" Target="../media/image20.png"/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16.GIF"/><Relationship Id="rId10" Type="http://schemas.openxmlformats.org/officeDocument/2006/relationships/image" Target="../media/image29.png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GIF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GIF"/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GIF"/><Relationship Id="rId2" Type="http://schemas.openxmlformats.org/officeDocument/2006/relationships/image" Target="../media/image4.png"/><Relationship Id="rId1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GIF"/><Relationship Id="rId2" Type="http://schemas.openxmlformats.org/officeDocument/2006/relationships/image" Target="../media/image4.png"/><Relationship Id="rId1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433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2020</a:t>
            </a:r>
            <a:r>
              <a:rPr spc="-5" dirty="0">
                <a:latin typeface="Cambria" panose="02040503050406030204"/>
                <a:cs typeface="Cambria" panose="02040503050406030204"/>
              </a:rPr>
              <a:t>·</a:t>
            </a:r>
            <a:r>
              <a:rPr spc="-5" dirty="0"/>
              <a:t>年度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915411" y="4200144"/>
            <a:ext cx="4203700" cy="584200"/>
          </a:xfrm>
          <a:custGeom>
            <a:avLst/>
            <a:gdLst/>
            <a:ahLst/>
            <a:cxnLst/>
            <a:rect l="l" t="t" r="r" b="b"/>
            <a:pathLst>
              <a:path w="4203700" h="584200">
                <a:moveTo>
                  <a:pt x="0" y="583691"/>
                </a:moveTo>
                <a:lnTo>
                  <a:pt x="4203192" y="583691"/>
                </a:lnTo>
                <a:lnTo>
                  <a:pt x="4203192" y="0"/>
                </a:lnTo>
                <a:lnTo>
                  <a:pt x="0" y="0"/>
                </a:lnTo>
                <a:lnTo>
                  <a:pt x="0" y="583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8600" y="2752344"/>
            <a:ext cx="1501139" cy="81381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1940" y="2767583"/>
            <a:ext cx="1394460" cy="707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9816" y="4154423"/>
            <a:ext cx="582168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89376" y="4154423"/>
            <a:ext cx="3317748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12991" y="4154423"/>
            <a:ext cx="582167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09365" y="4229811"/>
            <a:ext cx="3450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2260" algn="l"/>
                <a:tab pos="3325495" algn="l"/>
              </a:tabLst>
            </a:pPr>
            <a:r>
              <a:rPr sz="2800" b="1" spc="-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-</a:t>
            </a:r>
            <a:r>
              <a:rPr sz="2800" b="1" spc="-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	</a:t>
            </a:r>
            <a:r>
              <a:rPr sz="2800" b="1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酒店合作</a:t>
            </a:r>
            <a:r>
              <a:rPr sz="2800" b="1" spc="-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权益说明</a:t>
            </a:r>
            <a:r>
              <a:rPr sz="2800" b="1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	</a:t>
            </a:r>
            <a:r>
              <a:rPr sz="2800" b="1" spc="-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-</a:t>
            </a:r>
            <a:endParaRPr sz="2800">
              <a:latin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86800" y="6172835"/>
            <a:ext cx="9144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微信图片_201903221531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250" y="5628640"/>
            <a:ext cx="1743075" cy="7581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34455"/>
            <a:ext cx="9906000" cy="39319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942076"/>
            <a:ext cx="9906000" cy="314325"/>
          </a:xfrm>
          <a:custGeom>
            <a:avLst/>
            <a:gdLst/>
            <a:ahLst/>
            <a:cxnLst/>
            <a:rect l="l" t="t" r="r" b="b"/>
            <a:pathLst>
              <a:path w="9906000" h="314325">
                <a:moveTo>
                  <a:pt x="0" y="313944"/>
                </a:moveTo>
                <a:lnTo>
                  <a:pt x="9906000" y="313944"/>
                </a:lnTo>
                <a:lnTo>
                  <a:pt x="9906000" y="0"/>
                </a:lnTo>
                <a:lnTo>
                  <a:pt x="0" y="0"/>
                </a:lnTo>
                <a:lnTo>
                  <a:pt x="0" y="313944"/>
                </a:lnTo>
                <a:close/>
              </a:path>
            </a:pathLst>
          </a:custGeom>
          <a:solidFill>
            <a:srgbClr val="C016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3048" y="827659"/>
            <a:ext cx="1452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</a:rPr>
              <a:t>节目综述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7812023" y="5698235"/>
            <a:ext cx="1732787" cy="557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8055" y="999744"/>
            <a:ext cx="234950" cy="228600"/>
          </a:xfrm>
          <a:custGeom>
            <a:avLst/>
            <a:gdLst/>
            <a:ahLst/>
            <a:cxnLst/>
            <a:rect l="l" t="t" r="r" b="b"/>
            <a:pathLst>
              <a:path w="234950" h="228600">
                <a:moveTo>
                  <a:pt x="0" y="0"/>
                </a:moveTo>
                <a:lnTo>
                  <a:pt x="0" y="228600"/>
                </a:lnTo>
                <a:lnTo>
                  <a:pt x="234695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C016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0996" y="5236462"/>
            <a:ext cx="2624328" cy="1621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26236" y="1705355"/>
            <a:ext cx="2593975" cy="3542029"/>
          </a:xfrm>
          <a:custGeom>
            <a:avLst/>
            <a:gdLst/>
            <a:ahLst/>
            <a:cxnLst/>
            <a:rect l="l" t="t" r="r" b="b"/>
            <a:pathLst>
              <a:path w="2593975" h="3542029">
                <a:moveTo>
                  <a:pt x="2370963" y="0"/>
                </a:moveTo>
                <a:lnTo>
                  <a:pt x="222884" y="0"/>
                </a:lnTo>
                <a:lnTo>
                  <a:pt x="177968" y="4529"/>
                </a:lnTo>
                <a:lnTo>
                  <a:pt x="136131" y="17520"/>
                </a:lnTo>
                <a:lnTo>
                  <a:pt x="98271" y="38073"/>
                </a:lnTo>
                <a:lnTo>
                  <a:pt x="65284" y="65293"/>
                </a:lnTo>
                <a:lnTo>
                  <a:pt x="38067" y="98282"/>
                </a:lnTo>
                <a:lnTo>
                  <a:pt x="17516" y="136142"/>
                </a:lnTo>
                <a:lnTo>
                  <a:pt x="4528" y="177975"/>
                </a:lnTo>
                <a:lnTo>
                  <a:pt x="0" y="222885"/>
                </a:lnTo>
                <a:lnTo>
                  <a:pt x="0" y="3318891"/>
                </a:lnTo>
                <a:lnTo>
                  <a:pt x="4528" y="3363800"/>
                </a:lnTo>
                <a:lnTo>
                  <a:pt x="17516" y="3405633"/>
                </a:lnTo>
                <a:lnTo>
                  <a:pt x="38067" y="3443493"/>
                </a:lnTo>
                <a:lnTo>
                  <a:pt x="65284" y="3476482"/>
                </a:lnTo>
                <a:lnTo>
                  <a:pt x="98271" y="3503702"/>
                </a:lnTo>
                <a:lnTo>
                  <a:pt x="136131" y="3524255"/>
                </a:lnTo>
                <a:lnTo>
                  <a:pt x="177968" y="3537246"/>
                </a:lnTo>
                <a:lnTo>
                  <a:pt x="222884" y="3541776"/>
                </a:lnTo>
                <a:lnTo>
                  <a:pt x="2370963" y="3541776"/>
                </a:lnTo>
                <a:lnTo>
                  <a:pt x="2415872" y="3537246"/>
                </a:lnTo>
                <a:lnTo>
                  <a:pt x="2457705" y="3524255"/>
                </a:lnTo>
                <a:lnTo>
                  <a:pt x="2495565" y="3503702"/>
                </a:lnTo>
                <a:lnTo>
                  <a:pt x="2528554" y="3476482"/>
                </a:lnTo>
                <a:lnTo>
                  <a:pt x="2555774" y="3443493"/>
                </a:lnTo>
                <a:lnTo>
                  <a:pt x="2576327" y="3405633"/>
                </a:lnTo>
                <a:lnTo>
                  <a:pt x="2589318" y="3363800"/>
                </a:lnTo>
                <a:lnTo>
                  <a:pt x="2593848" y="3318891"/>
                </a:lnTo>
                <a:lnTo>
                  <a:pt x="2593848" y="222885"/>
                </a:lnTo>
                <a:lnTo>
                  <a:pt x="2589318" y="177975"/>
                </a:lnTo>
                <a:lnTo>
                  <a:pt x="2576327" y="136142"/>
                </a:lnTo>
                <a:lnTo>
                  <a:pt x="2555774" y="98282"/>
                </a:lnTo>
                <a:lnTo>
                  <a:pt x="2528554" y="65293"/>
                </a:lnTo>
                <a:lnTo>
                  <a:pt x="2495565" y="38073"/>
                </a:lnTo>
                <a:lnTo>
                  <a:pt x="2457705" y="17520"/>
                </a:lnTo>
                <a:lnTo>
                  <a:pt x="2415872" y="4529"/>
                </a:lnTo>
                <a:lnTo>
                  <a:pt x="237096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26236" y="1705355"/>
            <a:ext cx="2593848" cy="3541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96949" y="2160868"/>
            <a:ext cx="1446256" cy="2334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30467" y="2171700"/>
            <a:ext cx="1379220" cy="166370"/>
          </a:xfrm>
          <a:custGeom>
            <a:avLst/>
            <a:gdLst/>
            <a:ahLst/>
            <a:cxnLst/>
            <a:rect l="l" t="t" r="r" b="b"/>
            <a:pathLst>
              <a:path w="1379220" h="166369">
                <a:moveTo>
                  <a:pt x="0" y="166115"/>
                </a:moveTo>
                <a:lnTo>
                  <a:pt x="1379219" y="166115"/>
                </a:lnTo>
                <a:lnTo>
                  <a:pt x="1379219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C016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39037" y="3847936"/>
            <a:ext cx="1446256" cy="2334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72555" y="3858767"/>
            <a:ext cx="1379220" cy="166370"/>
          </a:xfrm>
          <a:custGeom>
            <a:avLst/>
            <a:gdLst/>
            <a:ahLst/>
            <a:cxnLst/>
            <a:rect l="l" t="t" r="r" b="b"/>
            <a:pathLst>
              <a:path w="1379220" h="166370">
                <a:moveTo>
                  <a:pt x="0" y="166116"/>
                </a:moveTo>
                <a:lnTo>
                  <a:pt x="1379220" y="166116"/>
                </a:lnTo>
                <a:lnTo>
                  <a:pt x="1379220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solidFill>
            <a:srgbClr val="C016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179189" y="1915159"/>
            <a:ext cx="5346700" cy="2978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627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latin typeface="华文楷体" panose="02010600040101010101" charset="-122"/>
                <a:cs typeface="华文楷体" panose="02010600040101010101" charset="-122"/>
              </a:rPr>
              <a:t>合作方式</a:t>
            </a:r>
            <a:endParaRPr sz="2400">
              <a:latin typeface="华文楷体" panose="02010600040101010101" charset="-122"/>
              <a:cs typeface="华文楷体" panose="02010600040101010101" charset="-122"/>
            </a:endParaRPr>
          </a:p>
          <a:p>
            <a:pPr marL="299085" indent="-287020">
              <a:lnSpc>
                <a:spcPct val="100000"/>
              </a:lnSpc>
              <a:spcBef>
                <a:spcPts val="2430"/>
              </a:spcBef>
              <a:buFont typeface="Wingdings" panose="05000000000000000000"/>
              <a:buChar char=""/>
              <a:tabLst>
                <a:tab pos="299720" algn="l"/>
              </a:tabLst>
            </a:pPr>
            <a:r>
              <a:rPr sz="1800" b="1" spc="5" dirty="0">
                <a:solidFill>
                  <a:srgbClr val="C00000"/>
                </a:solidFill>
                <a:latin typeface="华文楷体" panose="02010600040101010101" charset="-122"/>
                <a:cs typeface="华文楷体" panose="02010600040101010101" charset="-122"/>
              </a:rPr>
              <a:t>甲方：</a:t>
            </a:r>
            <a:r>
              <a:rPr sz="1800" dirty="0">
                <a:latin typeface="华文楷体" panose="02010600040101010101" charset="-122"/>
                <a:cs typeface="华文楷体" panose="02010600040101010101" charset="-122"/>
              </a:rPr>
              <a:t>提供《厨王争霸》拍摄场地与乙方团队食宿</a:t>
            </a:r>
            <a:endParaRPr sz="1800">
              <a:latin typeface="华文楷体" panose="02010600040101010101" charset="-122"/>
              <a:cs typeface="华文楷体" panose="02010600040101010101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"/>
              <a:tabLst>
                <a:tab pos="299720" algn="l"/>
              </a:tabLst>
            </a:pPr>
            <a:r>
              <a:rPr sz="1800" b="1" spc="5" dirty="0">
                <a:solidFill>
                  <a:srgbClr val="C00000"/>
                </a:solidFill>
                <a:latin typeface="华文楷体" panose="02010600040101010101" charset="-122"/>
                <a:cs typeface="华文楷体" panose="02010600040101010101" charset="-122"/>
              </a:rPr>
              <a:t>乙方：</a:t>
            </a:r>
            <a:r>
              <a:rPr sz="1800" dirty="0">
                <a:latin typeface="华文楷体" panose="02010600040101010101" charset="-122"/>
                <a:cs typeface="华文楷体" panose="02010600040101010101" charset="-122"/>
              </a:rPr>
              <a:t>应甲方所需，在节目中呈现酒店曝光权益</a:t>
            </a:r>
            <a:endParaRPr sz="1800">
              <a:latin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C00000"/>
              </a:buClr>
              <a:buFont typeface="Wingdings" panose="05000000000000000000"/>
              <a:buChar char=""/>
            </a:pPr>
            <a:endParaRPr sz="3150">
              <a:latin typeface="Times New Roman" panose="02020603050405020304"/>
              <a:cs typeface="Times New Roman" panose="02020603050405020304"/>
            </a:endParaRPr>
          </a:p>
          <a:p>
            <a:pPr marL="1848485">
              <a:lnSpc>
                <a:spcPct val="100000"/>
              </a:lnSpc>
            </a:pPr>
            <a:r>
              <a:rPr sz="2400" b="1" spc="5" dirty="0">
                <a:latin typeface="华文楷体" panose="02010600040101010101" charset="-122"/>
                <a:cs typeface="华文楷体" panose="02010600040101010101" charset="-122"/>
              </a:rPr>
              <a:t>录制时间</a:t>
            </a:r>
            <a:endParaRPr sz="2400">
              <a:latin typeface="华文楷体" panose="02010600040101010101" charset="-122"/>
              <a:cs typeface="华文楷体" panose="02010600040101010101" charset="-122"/>
            </a:endParaRPr>
          </a:p>
          <a:p>
            <a:pPr marL="395605" marR="114935" lvl="1" indent="-396240">
              <a:lnSpc>
                <a:spcPct val="100000"/>
              </a:lnSpc>
              <a:spcBef>
                <a:spcPts val="2765"/>
              </a:spcBef>
              <a:buFont typeface="Wingdings" panose="05000000000000000000"/>
              <a:buChar char=""/>
              <a:tabLst>
                <a:tab pos="396240" algn="l"/>
              </a:tabLst>
            </a:pPr>
            <a:r>
              <a:rPr sz="1800" spc="-5" dirty="0">
                <a:latin typeface="华文楷体" panose="02010600040101010101" charset="-122"/>
                <a:cs typeface="华文楷体" panose="02010600040101010101" charset="-122"/>
              </a:rPr>
              <a:t>2019</a:t>
            </a:r>
            <a:r>
              <a:rPr sz="1800" dirty="0">
                <a:latin typeface="华文楷体" panose="02010600040101010101" charset="-122"/>
                <a:cs typeface="华文楷体" panose="02010600040101010101" charset="-122"/>
              </a:rPr>
              <a:t>年</a:t>
            </a:r>
            <a:r>
              <a:rPr sz="1800" spc="-5" dirty="0">
                <a:latin typeface="华文楷体" panose="02010600040101010101" charset="-122"/>
                <a:cs typeface="华文楷体" panose="02010600040101010101" charset="-122"/>
              </a:rPr>
              <a:t>10</a:t>
            </a:r>
            <a:r>
              <a:rPr sz="1800" spc="10" dirty="0">
                <a:latin typeface="华文楷体" panose="02010600040101010101" charset="-122"/>
                <a:cs typeface="华文楷体" panose="02010600040101010101" charset="-122"/>
              </a:rPr>
              <a:t>月</a:t>
            </a:r>
            <a:r>
              <a:rPr sz="1800" dirty="0">
                <a:latin typeface="华文楷体" panose="02010600040101010101" charset="-122"/>
                <a:cs typeface="华文楷体" panose="02010600040101010101" charset="-122"/>
              </a:rPr>
              <a:t>15日——11</a:t>
            </a:r>
            <a:r>
              <a:rPr sz="1800" spc="10" dirty="0">
                <a:latin typeface="华文楷体" panose="02010600040101010101" charset="-122"/>
                <a:cs typeface="华文楷体" panose="02010600040101010101" charset="-122"/>
              </a:rPr>
              <a:t>月</a:t>
            </a:r>
            <a:r>
              <a:rPr sz="1800" dirty="0">
                <a:latin typeface="华文楷体" panose="02010600040101010101" charset="-122"/>
                <a:cs typeface="华文楷体" panose="02010600040101010101" charset="-122"/>
              </a:rPr>
              <a:t>15日期间</a:t>
            </a:r>
            <a:r>
              <a:rPr sz="1800" dirty="0">
                <a:solidFill>
                  <a:srgbClr val="404040"/>
                </a:solidFill>
                <a:latin typeface="华文楷体" panose="02010600040101010101" charset="-122"/>
                <a:cs typeface="华文楷体" panose="02010600040101010101" charset="-122"/>
              </a:rPr>
              <a:t>连续拍摄十天</a:t>
            </a:r>
            <a:endParaRPr sz="1800">
              <a:latin typeface="华文楷体" panose="02010600040101010101" charset="-122"/>
              <a:cs typeface="华文楷体" panose="02010600040101010101" charset="-122"/>
            </a:endParaRPr>
          </a:p>
          <a:p>
            <a:pPr marR="118110" algn="ctr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华文楷体" panose="02010600040101010101" charset="-122"/>
                <a:cs typeface="华文楷体" panose="02010600040101010101" charset="-122"/>
              </a:rPr>
              <a:t>（具体时间甲乙双方协商决定）</a:t>
            </a:r>
            <a:endParaRPr sz="1800">
              <a:latin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15" name="图片 14" descr="微信图片_201903221531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560" y="241300"/>
            <a:ext cx="1743075" cy="758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34455"/>
            <a:ext cx="9906000" cy="39319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942076"/>
            <a:ext cx="9906000" cy="314325"/>
          </a:xfrm>
          <a:custGeom>
            <a:avLst/>
            <a:gdLst/>
            <a:ahLst/>
            <a:cxnLst/>
            <a:rect l="l" t="t" r="r" b="b"/>
            <a:pathLst>
              <a:path w="9906000" h="314325">
                <a:moveTo>
                  <a:pt x="0" y="313944"/>
                </a:moveTo>
                <a:lnTo>
                  <a:pt x="9906000" y="313944"/>
                </a:lnTo>
                <a:lnTo>
                  <a:pt x="9906000" y="0"/>
                </a:lnTo>
                <a:lnTo>
                  <a:pt x="0" y="0"/>
                </a:lnTo>
                <a:lnTo>
                  <a:pt x="0" y="313944"/>
                </a:lnTo>
                <a:close/>
              </a:path>
            </a:pathLst>
          </a:custGeom>
          <a:solidFill>
            <a:srgbClr val="C016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3048" y="827659"/>
            <a:ext cx="2165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</a:rPr>
              <a:t>节目播出情况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7812023" y="5698235"/>
            <a:ext cx="1732787" cy="557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8055" y="999744"/>
            <a:ext cx="234950" cy="228600"/>
          </a:xfrm>
          <a:custGeom>
            <a:avLst/>
            <a:gdLst/>
            <a:ahLst/>
            <a:cxnLst/>
            <a:rect l="l" t="t" r="r" b="b"/>
            <a:pathLst>
              <a:path w="234950" h="228600">
                <a:moveTo>
                  <a:pt x="0" y="0"/>
                </a:moveTo>
                <a:lnTo>
                  <a:pt x="0" y="228600"/>
                </a:lnTo>
                <a:lnTo>
                  <a:pt x="234695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C016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10996" y="5236462"/>
            <a:ext cx="2624328" cy="1621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26236" y="1705355"/>
            <a:ext cx="2593975" cy="3542029"/>
          </a:xfrm>
          <a:custGeom>
            <a:avLst/>
            <a:gdLst/>
            <a:ahLst/>
            <a:cxnLst/>
            <a:rect l="l" t="t" r="r" b="b"/>
            <a:pathLst>
              <a:path w="2593975" h="3542029">
                <a:moveTo>
                  <a:pt x="2370963" y="0"/>
                </a:moveTo>
                <a:lnTo>
                  <a:pt x="222884" y="0"/>
                </a:lnTo>
                <a:lnTo>
                  <a:pt x="177968" y="4529"/>
                </a:lnTo>
                <a:lnTo>
                  <a:pt x="136131" y="17520"/>
                </a:lnTo>
                <a:lnTo>
                  <a:pt x="98271" y="38073"/>
                </a:lnTo>
                <a:lnTo>
                  <a:pt x="65284" y="65293"/>
                </a:lnTo>
                <a:lnTo>
                  <a:pt x="38067" y="98282"/>
                </a:lnTo>
                <a:lnTo>
                  <a:pt x="17516" y="136142"/>
                </a:lnTo>
                <a:lnTo>
                  <a:pt x="4528" y="177975"/>
                </a:lnTo>
                <a:lnTo>
                  <a:pt x="0" y="222885"/>
                </a:lnTo>
                <a:lnTo>
                  <a:pt x="0" y="3318891"/>
                </a:lnTo>
                <a:lnTo>
                  <a:pt x="4528" y="3363800"/>
                </a:lnTo>
                <a:lnTo>
                  <a:pt x="17516" y="3405633"/>
                </a:lnTo>
                <a:lnTo>
                  <a:pt x="38067" y="3443493"/>
                </a:lnTo>
                <a:lnTo>
                  <a:pt x="65284" y="3476482"/>
                </a:lnTo>
                <a:lnTo>
                  <a:pt x="98271" y="3503702"/>
                </a:lnTo>
                <a:lnTo>
                  <a:pt x="136131" y="3524255"/>
                </a:lnTo>
                <a:lnTo>
                  <a:pt x="177968" y="3537246"/>
                </a:lnTo>
                <a:lnTo>
                  <a:pt x="222884" y="3541776"/>
                </a:lnTo>
                <a:lnTo>
                  <a:pt x="2370963" y="3541776"/>
                </a:lnTo>
                <a:lnTo>
                  <a:pt x="2415872" y="3537246"/>
                </a:lnTo>
                <a:lnTo>
                  <a:pt x="2457705" y="3524255"/>
                </a:lnTo>
                <a:lnTo>
                  <a:pt x="2495565" y="3503702"/>
                </a:lnTo>
                <a:lnTo>
                  <a:pt x="2528554" y="3476482"/>
                </a:lnTo>
                <a:lnTo>
                  <a:pt x="2555774" y="3443493"/>
                </a:lnTo>
                <a:lnTo>
                  <a:pt x="2576327" y="3405633"/>
                </a:lnTo>
                <a:lnTo>
                  <a:pt x="2589318" y="3363800"/>
                </a:lnTo>
                <a:lnTo>
                  <a:pt x="2593848" y="3318891"/>
                </a:lnTo>
                <a:lnTo>
                  <a:pt x="2593848" y="222885"/>
                </a:lnTo>
                <a:lnTo>
                  <a:pt x="2589318" y="177975"/>
                </a:lnTo>
                <a:lnTo>
                  <a:pt x="2576327" y="136142"/>
                </a:lnTo>
                <a:lnTo>
                  <a:pt x="2555774" y="98282"/>
                </a:lnTo>
                <a:lnTo>
                  <a:pt x="2528554" y="65293"/>
                </a:lnTo>
                <a:lnTo>
                  <a:pt x="2495565" y="38073"/>
                </a:lnTo>
                <a:lnTo>
                  <a:pt x="2457705" y="17520"/>
                </a:lnTo>
                <a:lnTo>
                  <a:pt x="2415872" y="4529"/>
                </a:lnTo>
                <a:lnTo>
                  <a:pt x="2370963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26236" y="1705355"/>
            <a:ext cx="2593848" cy="3541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939037" y="2182204"/>
            <a:ext cx="1446256" cy="2334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972555" y="2193035"/>
            <a:ext cx="1379220" cy="166370"/>
          </a:xfrm>
          <a:custGeom>
            <a:avLst/>
            <a:gdLst/>
            <a:ahLst/>
            <a:cxnLst/>
            <a:rect l="l" t="t" r="r" b="b"/>
            <a:pathLst>
              <a:path w="1379220" h="166369">
                <a:moveTo>
                  <a:pt x="0" y="166115"/>
                </a:moveTo>
                <a:lnTo>
                  <a:pt x="1379220" y="166115"/>
                </a:lnTo>
                <a:lnTo>
                  <a:pt x="1379220" y="0"/>
                </a:lnTo>
                <a:lnTo>
                  <a:pt x="0" y="0"/>
                </a:lnTo>
                <a:lnTo>
                  <a:pt x="0" y="166115"/>
                </a:lnTo>
                <a:close/>
              </a:path>
            </a:pathLst>
          </a:custGeom>
          <a:solidFill>
            <a:srgbClr val="C016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939037" y="3665056"/>
            <a:ext cx="1446256" cy="2334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972555" y="3675888"/>
            <a:ext cx="1379220" cy="166370"/>
          </a:xfrm>
          <a:custGeom>
            <a:avLst/>
            <a:gdLst/>
            <a:ahLst/>
            <a:cxnLst/>
            <a:rect l="l" t="t" r="r" b="b"/>
            <a:pathLst>
              <a:path w="1379220" h="166370">
                <a:moveTo>
                  <a:pt x="0" y="166116"/>
                </a:moveTo>
                <a:lnTo>
                  <a:pt x="1379220" y="166116"/>
                </a:lnTo>
                <a:lnTo>
                  <a:pt x="1379220" y="0"/>
                </a:lnTo>
                <a:lnTo>
                  <a:pt x="0" y="0"/>
                </a:lnTo>
                <a:lnTo>
                  <a:pt x="0" y="166116"/>
                </a:lnTo>
                <a:close/>
              </a:path>
            </a:pathLst>
          </a:custGeom>
          <a:solidFill>
            <a:srgbClr val="C016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4390" algn="ctr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播出日期</a:t>
            </a:r>
            <a:endParaRPr spc="5" dirty="0"/>
          </a:p>
          <a:p>
            <a:pPr marL="4530725" indent="-287020">
              <a:lnSpc>
                <a:spcPct val="100000"/>
              </a:lnSpc>
              <a:spcBef>
                <a:spcPts val="2425"/>
              </a:spcBef>
              <a:buFont typeface="Wingdings" panose="05000000000000000000"/>
              <a:buChar char=""/>
              <a:tabLst>
                <a:tab pos="4531360" algn="l"/>
              </a:tabLst>
            </a:pPr>
            <a:r>
              <a:rPr sz="1800" b="0" dirty="0">
                <a:latin typeface="华文楷体" panose="02010600040101010101" charset="-122"/>
                <a:cs typeface="华文楷体" panose="02010600040101010101" charset="-122"/>
              </a:rPr>
              <a:t>大年三十开始以日播形式播出</a:t>
            </a:r>
            <a:endParaRPr sz="1800">
              <a:latin typeface="华文楷体" panose="02010600040101010101" charset="-122"/>
              <a:cs typeface="华文楷体" panose="02010600040101010101" charset="-122"/>
            </a:endParaRPr>
          </a:p>
          <a:p>
            <a:pPr marL="3351530">
              <a:lnSpc>
                <a:spcPct val="100000"/>
              </a:lnSpc>
            </a:pPr>
            <a:endParaRPr sz="2300">
              <a:latin typeface="Times New Roman" panose="02020603050405020304"/>
              <a:cs typeface="Times New Roman" panose="02020603050405020304"/>
            </a:endParaRPr>
          </a:p>
          <a:p>
            <a:pPr marL="3375025" algn="ctr">
              <a:lnSpc>
                <a:spcPct val="100000"/>
              </a:lnSpc>
              <a:spcBef>
                <a:spcPts val="1565"/>
              </a:spcBef>
            </a:pPr>
            <a:r>
              <a:rPr spc="5" dirty="0"/>
              <a:t>播出时间</a:t>
            </a:r>
            <a:endParaRPr spc="5" dirty="0"/>
          </a:p>
          <a:p>
            <a:pPr marL="3351530">
              <a:lnSpc>
                <a:spcPct val="100000"/>
              </a:lnSpc>
              <a:spcBef>
                <a:spcPts val="20"/>
              </a:spcBef>
            </a:pPr>
            <a:endParaRPr sz="2700">
              <a:latin typeface="Times New Roman" panose="02020603050405020304"/>
              <a:cs typeface="Times New Roman" panose="02020603050405020304"/>
            </a:endParaRPr>
          </a:p>
          <a:p>
            <a:pPr marL="4296410" indent="-287020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"/>
              <a:tabLst>
                <a:tab pos="4297045" algn="l"/>
              </a:tabLst>
            </a:pPr>
            <a:r>
              <a:rPr sz="1800" b="0" dirty="0">
                <a:latin typeface="华文楷体" panose="02010600040101010101" charset="-122"/>
                <a:cs typeface="华文楷体" panose="02010600040101010101" charset="-122"/>
              </a:rPr>
              <a:t>中国中央电视台二套财经频道</a:t>
            </a:r>
            <a:r>
              <a:rPr sz="1800" b="0" spc="-5" dirty="0">
                <a:latin typeface="华文楷体" panose="02010600040101010101" charset="-122"/>
                <a:cs typeface="华文楷体" panose="02010600040101010101" charset="-122"/>
              </a:rPr>
              <a:t>19:00</a:t>
            </a:r>
            <a:endParaRPr sz="1800">
              <a:latin typeface="华文楷体" panose="02010600040101010101" charset="-122"/>
              <a:cs typeface="华文楷体" panose="02010600040101010101" charset="-122"/>
            </a:endParaRPr>
          </a:p>
          <a:p>
            <a:pPr marL="3364230">
              <a:lnSpc>
                <a:spcPct val="100000"/>
              </a:lnSpc>
            </a:pPr>
            <a:r>
              <a:rPr sz="1800" b="0" dirty="0">
                <a:latin typeface="华文楷体" panose="02010600040101010101" charset="-122"/>
                <a:cs typeface="华文楷体" panose="02010600040101010101" charset="-122"/>
              </a:rPr>
              <a:t>（播出前乙方以书面形式通知甲方具体播出安排）</a:t>
            </a:r>
            <a:endParaRPr sz="1800">
              <a:latin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15" name="图片 14" descr="微信图片_201903221531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7625" y="241300"/>
            <a:ext cx="1743075" cy="7581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565" y="1599387"/>
            <a:ext cx="83375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00"/>
              </a:spcBef>
            </a:pPr>
            <a:r>
              <a:rPr sz="390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主</a:t>
            </a:r>
            <a:endParaRPr sz="3900">
              <a:latin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7565" y="2308936"/>
            <a:ext cx="83375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">
              <a:lnSpc>
                <a:spcPct val="100000"/>
              </a:lnSpc>
              <a:spcBef>
                <a:spcPts val="100"/>
              </a:spcBef>
            </a:pPr>
            <a:r>
              <a:rPr sz="3900" dirty="0">
                <a:solidFill>
                  <a:srgbClr val="FFFFFF"/>
                </a:solidFill>
                <a:latin typeface="Arial Unicode MS" panose="020B0604020202020204" charset="-122"/>
                <a:cs typeface="Arial Unicode MS" panose="020B0604020202020204" charset="-122"/>
              </a:rPr>
              <a:t>持</a:t>
            </a:r>
            <a:endParaRPr sz="3900">
              <a:latin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2480" y="1755648"/>
            <a:ext cx="1225295" cy="18394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90853" y="2011502"/>
            <a:ext cx="583565" cy="125031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>
              <a:lnSpc>
                <a:spcPts val="4390"/>
              </a:lnSpc>
              <a:spcBef>
                <a:spcPts val="980"/>
              </a:spcBef>
            </a:pPr>
            <a:r>
              <a:rPr sz="4400" b="1" spc="-5" dirty="0">
                <a:latin typeface="Arial Unicode MS" panose="020B0604020202020204" charset="-122"/>
                <a:cs typeface="Arial Unicode MS" panose="020B0604020202020204" charset="-122"/>
              </a:rPr>
              <a:t>部 分</a:t>
            </a:r>
            <a:endParaRPr sz="4400" b="1" spc="-5" dirty="0">
              <a:latin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86954" y="4718939"/>
            <a:ext cx="289559" cy="196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73048" y="681354"/>
            <a:ext cx="1452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华文楷体" panose="02010600040101010101" charset="-122"/>
                <a:cs typeface="华文楷体" panose="02010600040101010101" charset="-122"/>
              </a:rPr>
              <a:t>酒店权益</a:t>
            </a:r>
            <a:endParaRPr sz="2800">
              <a:latin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8055" y="853439"/>
            <a:ext cx="234950" cy="228600"/>
          </a:xfrm>
          <a:custGeom>
            <a:avLst/>
            <a:gdLst/>
            <a:ahLst/>
            <a:cxnLst/>
            <a:rect l="l" t="t" r="r" b="b"/>
            <a:pathLst>
              <a:path w="234950" h="228600">
                <a:moveTo>
                  <a:pt x="0" y="0"/>
                </a:moveTo>
                <a:lnTo>
                  <a:pt x="0" y="228600"/>
                </a:lnTo>
                <a:lnTo>
                  <a:pt x="234695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C016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94376" y="922019"/>
            <a:ext cx="4611624" cy="5935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89447" y="1117091"/>
            <a:ext cx="4416551" cy="57409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8495" y="5606796"/>
            <a:ext cx="1732788" cy="557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277236" y="2152904"/>
            <a:ext cx="43522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主持人口播：“欢迎来到xx酒</a:t>
            </a:r>
            <a:r>
              <a:rPr sz="1600" spc="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店</a:t>
            </a:r>
            <a:r>
              <a:rPr sz="1600" spc="-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的超</a:t>
            </a:r>
            <a:r>
              <a:rPr sz="1600" spc="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级</a:t>
            </a:r>
            <a:r>
              <a:rPr sz="1600" spc="-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厨房”</a:t>
            </a:r>
            <a:endParaRPr sz="1600">
              <a:latin typeface="华文楷体" panose="02010600040101010101" charset="-122"/>
              <a:cs typeface="华文楷体" panose="02010600040101010101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本期节目食材由xx酒店提供</a:t>
            </a:r>
            <a:endParaRPr sz="1600">
              <a:latin typeface="华文楷体" panose="02010600040101010101" charset="-122"/>
              <a:cs typeface="华文楷体" panose="02010600040101010101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挑选酒店内特色环境为节目开场内</a:t>
            </a:r>
            <a:r>
              <a:rPr sz="1600" spc="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容</a:t>
            </a:r>
            <a:r>
              <a:rPr sz="1600" spc="-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录制地</a:t>
            </a:r>
            <a:endParaRPr sz="1600">
              <a:latin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0265" y="4102049"/>
            <a:ext cx="4369435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Wingdings" panose="05000000000000000000"/>
              <a:buChar char=""/>
              <a:tabLst>
                <a:tab pos="299720" algn="l"/>
              </a:tabLst>
            </a:pPr>
            <a:r>
              <a:rPr sz="1600" spc="-10" dirty="0">
                <a:latin typeface="华文楷体" panose="02010600040101010101" charset="-122"/>
                <a:cs typeface="华文楷体" panose="02010600040101010101" charset="-122"/>
              </a:rPr>
              <a:t>广告口后，主持人选择酒店特色地</a:t>
            </a:r>
            <a:r>
              <a:rPr sz="1600" dirty="0">
                <a:latin typeface="华文楷体" panose="02010600040101010101" charset="-122"/>
                <a:cs typeface="华文楷体" panose="02010600040101010101" charset="-122"/>
              </a:rPr>
              <a:t>简</a:t>
            </a:r>
            <a:r>
              <a:rPr sz="1600" spc="-10" dirty="0">
                <a:latin typeface="华文楷体" panose="02010600040101010101" charset="-122"/>
                <a:cs typeface="华文楷体" panose="02010600040101010101" charset="-122"/>
              </a:rPr>
              <a:t>短介绍</a:t>
            </a:r>
            <a:endParaRPr sz="1600">
              <a:latin typeface="华文楷体" panose="02010600040101010101" charset="-122"/>
              <a:cs typeface="华文楷体" panose="02010600040101010101" charset="-122"/>
            </a:endParaRPr>
          </a:p>
          <a:p>
            <a:pPr marL="299085" marR="5080" indent="-299085">
              <a:lnSpc>
                <a:spcPct val="100000"/>
              </a:lnSpc>
              <a:spcBef>
                <a:spcPts val="5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latin typeface="华文楷体" panose="02010600040101010101" charset="-122"/>
                <a:cs typeface="华文楷体" panose="02010600040101010101" charset="-122"/>
              </a:rPr>
              <a:t>品尝环节在酒店餐厅</a:t>
            </a:r>
            <a:r>
              <a:rPr sz="1600" spc="-15" dirty="0">
                <a:latin typeface="华文楷体" panose="02010600040101010101" charset="-122"/>
                <a:cs typeface="华文楷体" panose="02010600040101010101" charset="-122"/>
              </a:rPr>
              <a:t>/</a:t>
            </a:r>
            <a:r>
              <a:rPr sz="1600" spc="-5" dirty="0">
                <a:latin typeface="华文楷体" panose="02010600040101010101" charset="-122"/>
                <a:cs typeface="华文楷体" panose="02010600040101010101" charset="-122"/>
              </a:rPr>
              <a:t>宴会厅</a:t>
            </a:r>
            <a:r>
              <a:rPr sz="1600" dirty="0">
                <a:latin typeface="华文楷体" panose="02010600040101010101" charset="-122"/>
                <a:cs typeface="华文楷体" panose="02010600040101010101" charset="-122"/>
              </a:rPr>
              <a:t>/</a:t>
            </a:r>
            <a:r>
              <a:rPr sz="1600" spc="-5" dirty="0">
                <a:latin typeface="华文楷体" panose="02010600040101010101" charset="-122"/>
                <a:cs typeface="华文楷体" panose="02010600040101010101" charset="-122"/>
              </a:rPr>
              <a:t>其它</a:t>
            </a:r>
            <a:r>
              <a:rPr sz="1600" spc="5" dirty="0">
                <a:latin typeface="华文楷体" panose="02010600040101010101" charset="-122"/>
                <a:cs typeface="华文楷体" panose="02010600040101010101" charset="-122"/>
              </a:rPr>
              <a:t>特</a:t>
            </a:r>
            <a:r>
              <a:rPr sz="1600" spc="-5" dirty="0">
                <a:latin typeface="华文楷体" panose="02010600040101010101" charset="-122"/>
                <a:cs typeface="华文楷体" panose="02010600040101010101" charset="-122"/>
              </a:rPr>
              <a:t>色场</a:t>
            </a:r>
            <a:r>
              <a:rPr sz="1600" spc="5" dirty="0">
                <a:latin typeface="华文楷体" panose="02010600040101010101" charset="-122"/>
                <a:cs typeface="华文楷体" panose="02010600040101010101" charset="-122"/>
              </a:rPr>
              <a:t>地</a:t>
            </a:r>
            <a:r>
              <a:rPr sz="1600" spc="-5" dirty="0">
                <a:latin typeface="华文楷体" panose="02010600040101010101" charset="-122"/>
                <a:cs typeface="华文楷体" panose="02010600040101010101" charset="-122"/>
              </a:rPr>
              <a:t>举 </a:t>
            </a:r>
            <a:r>
              <a:rPr sz="1600" spc="-5" dirty="0">
                <a:latin typeface="华文楷体" panose="02010600040101010101" charset="-122"/>
                <a:cs typeface="华文楷体" panose="02010600040101010101" charset="-122"/>
              </a:rPr>
              <a:t>行，主持人口播餐厅名称，加以镜</a:t>
            </a:r>
            <a:r>
              <a:rPr sz="1600" spc="5" dirty="0">
                <a:latin typeface="华文楷体" panose="02010600040101010101" charset="-122"/>
                <a:cs typeface="华文楷体" panose="02010600040101010101" charset="-122"/>
              </a:rPr>
              <a:t>头</a:t>
            </a:r>
            <a:r>
              <a:rPr sz="1600" spc="-5" dirty="0">
                <a:latin typeface="华文楷体" panose="02010600040101010101" charset="-122"/>
                <a:cs typeface="华文楷体" panose="02010600040101010101" charset="-122"/>
              </a:rPr>
              <a:t>展示</a:t>
            </a:r>
            <a:endParaRPr sz="1600">
              <a:latin typeface="华文楷体" panose="02010600040101010101" charset="-122"/>
              <a:cs typeface="华文楷体" panose="02010600040101010101" charset="-122"/>
            </a:endParaRPr>
          </a:p>
          <a:p>
            <a:pPr marL="299085" indent="-287020">
              <a:lnSpc>
                <a:spcPct val="100000"/>
              </a:lnSpc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600" spc="-5" dirty="0">
                <a:latin typeface="华文楷体" panose="02010600040101010101" charset="-122"/>
                <a:cs typeface="华文楷体" panose="02010600040101010101" charset="-122"/>
              </a:rPr>
              <a:t>节目结束，特别鸣谢该酒店</a:t>
            </a:r>
            <a:endParaRPr sz="1600">
              <a:latin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6062" y="3707129"/>
            <a:ext cx="4648200" cy="1574800"/>
          </a:xfrm>
          <a:custGeom>
            <a:avLst/>
            <a:gdLst/>
            <a:ahLst/>
            <a:cxnLst/>
            <a:rect l="l" t="t" r="r" b="b"/>
            <a:pathLst>
              <a:path w="4648200" h="1574800">
                <a:moveTo>
                  <a:pt x="0" y="1574292"/>
                </a:moveTo>
                <a:lnTo>
                  <a:pt x="4648200" y="1574292"/>
                </a:lnTo>
                <a:lnTo>
                  <a:pt x="4648200" y="314833"/>
                </a:lnTo>
                <a:lnTo>
                  <a:pt x="2324100" y="0"/>
                </a:lnTo>
                <a:lnTo>
                  <a:pt x="0" y="314833"/>
                </a:lnTo>
                <a:lnTo>
                  <a:pt x="0" y="1574292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 rot="10860000">
            <a:off x="2672532" y="4494973"/>
            <a:ext cx="29684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0"/>
              </a:lnSpc>
            </a:pPr>
            <a:r>
              <a:rPr sz="2100" spc="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v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630411" y="1293875"/>
            <a:ext cx="1275588" cy="5593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624316" y="1338072"/>
            <a:ext cx="1281683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656319" y="1319783"/>
            <a:ext cx="1249680" cy="452755"/>
          </a:xfrm>
          <a:custGeom>
            <a:avLst/>
            <a:gdLst/>
            <a:ahLst/>
            <a:cxnLst/>
            <a:rect l="l" t="t" r="r" b="b"/>
            <a:pathLst>
              <a:path w="1249679" h="452755">
                <a:moveTo>
                  <a:pt x="0" y="452627"/>
                </a:moveTo>
                <a:lnTo>
                  <a:pt x="1249679" y="452627"/>
                </a:lnTo>
                <a:lnTo>
                  <a:pt x="1249679" y="0"/>
                </a:lnTo>
                <a:lnTo>
                  <a:pt x="0" y="0"/>
                </a:lnTo>
                <a:lnTo>
                  <a:pt x="0" y="4526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650223" y="1362455"/>
            <a:ext cx="655320" cy="4297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762238" y="1396746"/>
            <a:ext cx="10464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EDEBE0"/>
                </a:solidFill>
                <a:latin typeface="华文楷体" panose="02010600040101010101" charset="-122"/>
                <a:cs typeface="华文楷体" panose="02010600040101010101" charset="-122"/>
              </a:rPr>
              <a:t>金牌主持人</a:t>
            </a:r>
            <a:endParaRPr sz="1600">
              <a:latin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58656" y="1362455"/>
            <a:ext cx="847344" cy="4297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793748" y="1203960"/>
            <a:ext cx="1603248" cy="8534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021204" y="1297304"/>
            <a:ext cx="10960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C00000"/>
                </a:solidFill>
                <a:latin typeface="华文楷体" panose="02010600040101010101" charset="-122"/>
                <a:cs typeface="华文楷体" panose="02010600040101010101" charset="-122"/>
              </a:rPr>
              <a:t>—示例</a:t>
            </a:r>
            <a:endParaRPr sz="2800">
              <a:latin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24" name="图片 23" descr="微信图片_201903221531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67625" y="241300"/>
            <a:ext cx="1743075" cy="7581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2023" y="2574035"/>
            <a:ext cx="1802892" cy="24155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12023" y="1295400"/>
            <a:ext cx="1772412" cy="1187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71644" y="3654552"/>
            <a:ext cx="2967228" cy="2002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33800" y="1295400"/>
            <a:ext cx="4014215" cy="2296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934455"/>
            <a:ext cx="9906000" cy="393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942076"/>
            <a:ext cx="9906000" cy="314325"/>
          </a:xfrm>
          <a:custGeom>
            <a:avLst/>
            <a:gdLst/>
            <a:ahLst/>
            <a:cxnLst/>
            <a:rect l="l" t="t" r="r" b="b"/>
            <a:pathLst>
              <a:path w="9906000" h="314325">
                <a:moveTo>
                  <a:pt x="0" y="313944"/>
                </a:moveTo>
                <a:lnTo>
                  <a:pt x="9906000" y="313944"/>
                </a:lnTo>
                <a:lnTo>
                  <a:pt x="9906000" y="0"/>
                </a:lnTo>
                <a:lnTo>
                  <a:pt x="0" y="0"/>
                </a:lnTo>
                <a:lnTo>
                  <a:pt x="0" y="313944"/>
                </a:lnTo>
                <a:close/>
              </a:path>
            </a:pathLst>
          </a:custGeom>
          <a:solidFill>
            <a:srgbClr val="C016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73048" y="827659"/>
            <a:ext cx="1452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</a:rPr>
              <a:t>酒店权益</a:t>
            </a:r>
            <a:endParaRPr sz="2800"/>
          </a:p>
        </p:txBody>
      </p:sp>
      <p:sp>
        <p:nvSpPr>
          <p:cNvPr id="9" name="object 9"/>
          <p:cNvSpPr/>
          <p:nvPr/>
        </p:nvSpPr>
        <p:spPr>
          <a:xfrm>
            <a:off x="7812023" y="5698235"/>
            <a:ext cx="1732787" cy="5577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8055" y="999744"/>
            <a:ext cx="234950" cy="228600"/>
          </a:xfrm>
          <a:custGeom>
            <a:avLst/>
            <a:gdLst/>
            <a:ahLst/>
            <a:cxnLst/>
            <a:rect l="l" t="t" r="r" b="b"/>
            <a:pathLst>
              <a:path w="234950" h="228600">
                <a:moveTo>
                  <a:pt x="0" y="0"/>
                </a:moveTo>
                <a:lnTo>
                  <a:pt x="0" y="228600"/>
                </a:lnTo>
                <a:lnTo>
                  <a:pt x="234695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C016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28294" y="2414142"/>
            <a:ext cx="2193290" cy="2294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95"/>
              </a:spcBef>
              <a:buFont typeface="Wingdings" panose="05000000000000000000"/>
              <a:buChar char=""/>
              <a:tabLst>
                <a:tab pos="356235" algn="l"/>
              </a:tabLst>
            </a:pPr>
            <a:r>
              <a:rPr sz="1600" spc="-5" dirty="0">
                <a:latin typeface="华文楷体" panose="02010600040101010101" charset="-122"/>
                <a:cs typeface="华文楷体" panose="02010600040101010101" charset="-122"/>
              </a:rPr>
              <a:t>节目画面中出现带有  </a:t>
            </a:r>
            <a:r>
              <a:rPr sz="1600" spc="-5" dirty="0">
                <a:latin typeface="华文楷体" panose="02010600040101010101" charset="-122"/>
                <a:cs typeface="华文楷体" panose="02010600040101010101" charset="-122"/>
              </a:rPr>
              <a:t>“xx</a:t>
            </a:r>
            <a:r>
              <a:rPr sz="1600" spc="-10" dirty="0">
                <a:latin typeface="华文楷体" panose="02010600040101010101" charset="-122"/>
                <a:cs typeface="华文楷体" panose="02010600040101010101" charset="-122"/>
              </a:rPr>
              <a:t>酒店”完整标识 </a:t>
            </a:r>
            <a:r>
              <a:rPr sz="1600" spc="-5" dirty="0">
                <a:latin typeface="华文楷体" panose="02010600040101010101" charset="-122"/>
                <a:cs typeface="华文楷体" panose="02010600040101010101" charset="-122"/>
              </a:rPr>
              <a:t>的外景镜头</a:t>
            </a:r>
            <a:endParaRPr sz="1600">
              <a:latin typeface="华文楷体" panose="02010600040101010101" charset="-122"/>
              <a:cs typeface="华文楷体" panose="02010600040101010101" charset="-122"/>
            </a:endParaRPr>
          </a:p>
          <a:p>
            <a:pPr marL="355600" marR="21590" indent="-343535" algn="just">
              <a:lnSpc>
                <a:spcPct val="100000"/>
              </a:lnSpc>
              <a:buFont typeface="Wingdings" panose="05000000000000000000"/>
              <a:buChar char=""/>
              <a:tabLst>
                <a:tab pos="356235" algn="l"/>
              </a:tabLst>
            </a:pPr>
            <a:r>
              <a:rPr sz="1600" spc="-5" dirty="0">
                <a:latin typeface="华文楷体" panose="02010600040101010101" charset="-122"/>
                <a:cs typeface="华文楷体" panose="02010600040101010101" charset="-122"/>
              </a:rPr>
              <a:t>节目画面中出现xx酒 </a:t>
            </a:r>
            <a:r>
              <a:rPr sz="1600" spc="-5" dirty="0">
                <a:latin typeface="华文楷体" panose="02010600040101010101" charset="-122"/>
                <a:cs typeface="华文楷体" panose="02010600040101010101" charset="-122"/>
              </a:rPr>
              <a:t>店内外景镜头</a:t>
            </a:r>
            <a:endParaRPr sz="1600">
              <a:latin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>
              <a:latin typeface="Times New Roman" panose="02020603050405020304"/>
              <a:cs typeface="Times New Roman" panose="02020603050405020304"/>
            </a:endParaRPr>
          </a:p>
          <a:p>
            <a:pPr marL="59690" algn="ctr">
              <a:lnSpc>
                <a:spcPct val="100000"/>
              </a:lnSpc>
            </a:pPr>
            <a:r>
              <a:rPr sz="2000" b="1" spc="5" dirty="0">
                <a:latin typeface="华文楷体" panose="02010600040101010101" charset="-122"/>
                <a:cs typeface="华文楷体" panose="02010600040101010101" charset="-122"/>
              </a:rPr>
              <a:t>酒店</a:t>
            </a:r>
            <a:r>
              <a:rPr sz="2000" b="1" dirty="0">
                <a:latin typeface="华文楷体" panose="02010600040101010101" charset="-122"/>
                <a:cs typeface="华文楷体" panose="02010600040101010101" charset="-122"/>
              </a:rPr>
              <a:t>场景</a:t>
            </a:r>
            <a:endParaRPr sz="2000">
              <a:latin typeface="华文楷体" panose="02010600040101010101" charset="-122"/>
              <a:cs typeface="华文楷体" panose="02010600040101010101" charset="-122"/>
            </a:endParaRPr>
          </a:p>
          <a:p>
            <a:pPr marL="59690" algn="ctr">
              <a:lnSpc>
                <a:spcPct val="100000"/>
              </a:lnSpc>
              <a:spcBef>
                <a:spcPts val="5"/>
              </a:spcBef>
            </a:pPr>
            <a:r>
              <a:rPr sz="2000" b="1" spc="10" dirty="0">
                <a:latin typeface="华文楷体" panose="02010600040101010101" charset="-122"/>
                <a:cs typeface="华文楷体" panose="02010600040101010101" charset="-122"/>
              </a:rPr>
              <a:t>露出</a:t>
            </a:r>
            <a:endParaRPr sz="2000">
              <a:latin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8679" y="3937885"/>
            <a:ext cx="390403" cy="2794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49986" y="3969258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975"/>
                </a:lnTo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9986" y="3969258"/>
            <a:ext cx="291465" cy="0"/>
          </a:xfrm>
          <a:custGeom>
            <a:avLst/>
            <a:gdLst/>
            <a:ahLst/>
            <a:cxnLst/>
            <a:rect l="l" t="t" r="r" b="b"/>
            <a:pathLst>
              <a:path w="291465">
                <a:moveTo>
                  <a:pt x="0" y="0"/>
                </a:moveTo>
                <a:lnTo>
                  <a:pt x="290931" y="0"/>
                </a:lnTo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79033" y="4504826"/>
            <a:ext cx="568359" cy="318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61310" y="4517897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219075"/>
                </a:moveTo>
                <a:lnTo>
                  <a:pt x="0" y="0"/>
                </a:lnTo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391917" y="4737353"/>
            <a:ext cx="468630" cy="0"/>
          </a:xfrm>
          <a:custGeom>
            <a:avLst/>
            <a:gdLst/>
            <a:ahLst/>
            <a:cxnLst/>
            <a:rect l="l" t="t" r="r" b="b"/>
            <a:pathLst>
              <a:path w="468630">
                <a:moveTo>
                  <a:pt x="468502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图片 17" descr="微信图片_201903221531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7625" y="241300"/>
            <a:ext cx="1743075" cy="7581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580" y="1880616"/>
            <a:ext cx="7086600" cy="3968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5934455"/>
            <a:ext cx="9906000" cy="393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942076"/>
            <a:ext cx="9906000" cy="314325"/>
          </a:xfrm>
          <a:custGeom>
            <a:avLst/>
            <a:gdLst/>
            <a:ahLst/>
            <a:cxnLst/>
            <a:rect l="l" t="t" r="r" b="b"/>
            <a:pathLst>
              <a:path w="9906000" h="314325">
                <a:moveTo>
                  <a:pt x="0" y="313944"/>
                </a:moveTo>
                <a:lnTo>
                  <a:pt x="9906000" y="313944"/>
                </a:lnTo>
                <a:lnTo>
                  <a:pt x="9906000" y="0"/>
                </a:lnTo>
                <a:lnTo>
                  <a:pt x="0" y="0"/>
                </a:lnTo>
                <a:lnTo>
                  <a:pt x="0" y="313944"/>
                </a:lnTo>
                <a:close/>
              </a:path>
            </a:pathLst>
          </a:custGeom>
          <a:solidFill>
            <a:srgbClr val="C016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3048" y="827659"/>
            <a:ext cx="1452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0000"/>
                </a:solidFill>
              </a:rPr>
              <a:t>酒店权益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7812023" y="5698235"/>
            <a:ext cx="1732787" cy="557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8055" y="999744"/>
            <a:ext cx="234950" cy="228600"/>
          </a:xfrm>
          <a:custGeom>
            <a:avLst/>
            <a:gdLst/>
            <a:ahLst/>
            <a:cxnLst/>
            <a:rect l="l" t="t" r="r" b="b"/>
            <a:pathLst>
              <a:path w="234950" h="228600">
                <a:moveTo>
                  <a:pt x="0" y="0"/>
                </a:moveTo>
                <a:lnTo>
                  <a:pt x="0" y="228600"/>
                </a:lnTo>
                <a:lnTo>
                  <a:pt x="234695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C016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99360" y="3354323"/>
            <a:ext cx="5355336" cy="12085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42032" y="3374135"/>
            <a:ext cx="5270500" cy="1123315"/>
          </a:xfrm>
          <a:custGeom>
            <a:avLst/>
            <a:gdLst/>
            <a:ahLst/>
            <a:cxnLst/>
            <a:rect l="l" t="t" r="r" b="b"/>
            <a:pathLst>
              <a:path w="5270500" h="1123314">
                <a:moveTo>
                  <a:pt x="0" y="1123188"/>
                </a:moveTo>
                <a:lnTo>
                  <a:pt x="5269992" y="1123188"/>
                </a:lnTo>
                <a:lnTo>
                  <a:pt x="5269992" y="0"/>
                </a:lnTo>
                <a:lnTo>
                  <a:pt x="0" y="0"/>
                </a:lnTo>
                <a:lnTo>
                  <a:pt x="0" y="1123188"/>
                </a:lnTo>
                <a:close/>
              </a:path>
            </a:pathLst>
          </a:custGeom>
          <a:solidFill>
            <a:srgbClr val="FFFFFF">
              <a:alpha val="6705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542032" y="3602227"/>
            <a:ext cx="5270500" cy="64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3090" marR="237807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华文楷体" panose="02010600040101010101" charset="-122"/>
                <a:cs typeface="华文楷体" panose="02010600040101010101" charset="-122"/>
              </a:rPr>
              <a:t>本期节目拍摄场地由 </a:t>
            </a:r>
            <a:endParaRPr sz="2000" dirty="0">
              <a:latin typeface="华文楷体" panose="02010600040101010101" charset="-122"/>
              <a:cs typeface="华文楷体" panose="02010600040101010101" charset="-122"/>
            </a:endParaRPr>
          </a:p>
          <a:p>
            <a:pPr marL="593090" marR="237807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华文楷体" panose="02010600040101010101" charset="-122"/>
                <a:cs typeface="华文楷体" panose="02010600040101010101" charset="-122"/>
              </a:rPr>
              <a:t>北京希尔顿酒店提供</a:t>
            </a:r>
            <a:endParaRPr sz="2000">
              <a:latin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20967" y="3563111"/>
            <a:ext cx="745236" cy="745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50052" y="3518915"/>
            <a:ext cx="111251" cy="894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805678" y="3541014"/>
            <a:ext cx="0" cy="797560"/>
          </a:xfrm>
          <a:custGeom>
            <a:avLst/>
            <a:gdLst/>
            <a:ahLst/>
            <a:cxnLst/>
            <a:rect l="l" t="t" r="r" b="b"/>
            <a:pathLst>
              <a:path h="797560">
                <a:moveTo>
                  <a:pt x="0" y="0"/>
                </a:moveTo>
                <a:lnTo>
                  <a:pt x="0" y="797433"/>
                </a:lnTo>
              </a:path>
            </a:pathLst>
          </a:custGeom>
          <a:ln w="2590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23060" y="1955292"/>
            <a:ext cx="807720" cy="4617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76400" y="1970532"/>
            <a:ext cx="701039" cy="3550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207509" y="1094613"/>
            <a:ext cx="1858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华文楷体" panose="02010600040101010101" charset="-122"/>
                <a:cs typeface="华文楷体" panose="02010600040101010101" charset="-122"/>
              </a:rPr>
              <a:t>节目片</a:t>
            </a:r>
            <a:r>
              <a:rPr sz="2400" b="1" spc="-5" dirty="0">
                <a:solidFill>
                  <a:srgbClr val="C00000"/>
                </a:solidFill>
                <a:latin typeface="华文楷体" panose="02010600040101010101" charset="-122"/>
                <a:cs typeface="华文楷体" panose="02010600040101010101" charset="-122"/>
              </a:rPr>
              <a:t>尾字幕</a:t>
            </a:r>
            <a:endParaRPr sz="2400">
              <a:latin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29561" y="1464945"/>
            <a:ext cx="66135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华文楷体" panose="02010600040101010101" charset="-122"/>
                <a:cs typeface="华文楷体" panose="02010600040101010101" charset="-122"/>
              </a:rPr>
              <a:t>本期节目拍摄场地由</a:t>
            </a:r>
            <a:r>
              <a:rPr sz="2000" spc="-10" dirty="0">
                <a:latin typeface="华文楷体" panose="02010600040101010101" charset="-122"/>
                <a:cs typeface="华文楷体" panose="02010600040101010101" charset="-122"/>
              </a:rPr>
              <a:t>xx</a:t>
            </a:r>
            <a:r>
              <a:rPr sz="2000" dirty="0">
                <a:latin typeface="华文楷体" panose="02010600040101010101" charset="-122"/>
                <a:cs typeface="华文楷体" panose="02010600040101010101" charset="-122"/>
              </a:rPr>
              <a:t>酒</a:t>
            </a:r>
            <a:r>
              <a:rPr sz="2000" spc="-15" dirty="0">
                <a:latin typeface="华文楷体" panose="02010600040101010101" charset="-122"/>
                <a:cs typeface="华文楷体" panose="02010600040101010101" charset="-122"/>
              </a:rPr>
              <a:t>店</a:t>
            </a:r>
            <a:r>
              <a:rPr sz="2000" dirty="0">
                <a:latin typeface="华文楷体" panose="02010600040101010101" charset="-122"/>
                <a:cs typeface="华文楷体" panose="02010600040101010101" charset="-122"/>
              </a:rPr>
              <a:t>提供</a:t>
            </a:r>
            <a:r>
              <a:rPr sz="2000" spc="-15" dirty="0">
                <a:latin typeface="华文楷体" panose="02010600040101010101" charset="-122"/>
                <a:cs typeface="华文楷体" panose="02010600040101010101" charset="-122"/>
              </a:rPr>
              <a:t>（</a:t>
            </a:r>
            <a:r>
              <a:rPr sz="2000" dirty="0">
                <a:latin typeface="华文楷体" panose="02010600040101010101" charset="-122"/>
                <a:cs typeface="华文楷体" panose="02010600040101010101" charset="-122"/>
              </a:rPr>
              <a:t>依照</a:t>
            </a:r>
            <a:r>
              <a:rPr sz="2000" spc="-15" dirty="0">
                <a:latin typeface="华文楷体" panose="02010600040101010101" charset="-122"/>
                <a:cs typeface="华文楷体" panose="02010600040101010101" charset="-122"/>
              </a:rPr>
              <a:t>节</a:t>
            </a:r>
            <a:r>
              <a:rPr sz="2000" dirty="0">
                <a:latin typeface="华文楷体" panose="02010600040101010101" charset="-122"/>
                <a:cs typeface="华文楷体" panose="02010600040101010101" charset="-122"/>
              </a:rPr>
              <a:t>目内</a:t>
            </a:r>
            <a:r>
              <a:rPr sz="2000" spc="-15" dirty="0">
                <a:latin typeface="华文楷体" panose="02010600040101010101" charset="-122"/>
                <a:cs typeface="华文楷体" panose="02010600040101010101" charset="-122"/>
              </a:rPr>
              <a:t>容</a:t>
            </a:r>
            <a:r>
              <a:rPr sz="2000" dirty="0">
                <a:latin typeface="华文楷体" panose="02010600040101010101" charset="-122"/>
                <a:cs typeface="华文楷体" panose="02010600040101010101" charset="-122"/>
              </a:rPr>
              <a:t>编排</a:t>
            </a:r>
            <a:r>
              <a:rPr sz="2000" spc="-15" dirty="0">
                <a:latin typeface="华文楷体" panose="02010600040101010101" charset="-122"/>
                <a:cs typeface="华文楷体" panose="02010600040101010101" charset="-122"/>
              </a:rPr>
              <a:t>而</a:t>
            </a:r>
            <a:r>
              <a:rPr sz="2000" dirty="0">
                <a:latin typeface="华文楷体" panose="02010600040101010101" charset="-122"/>
                <a:cs typeface="华文楷体" panose="02010600040101010101" charset="-122"/>
              </a:rPr>
              <a:t>定）</a:t>
            </a:r>
            <a:endParaRPr sz="2000">
              <a:latin typeface="华文楷体" panose="02010600040101010101" charset="-122"/>
              <a:cs typeface="华文楷体" panose="02010600040101010101" charset="-122"/>
            </a:endParaRPr>
          </a:p>
        </p:txBody>
      </p:sp>
      <p:pic>
        <p:nvPicPr>
          <p:cNvPr id="18" name="图片 17" descr="微信图片_201903221531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7625" y="241300"/>
            <a:ext cx="1743075" cy="7581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4092" y="1559928"/>
            <a:ext cx="8280400" cy="489584"/>
          </a:xfrm>
          <a:custGeom>
            <a:avLst/>
            <a:gdLst/>
            <a:ahLst/>
            <a:cxnLst/>
            <a:rect l="l" t="t" r="r" b="b"/>
            <a:pathLst>
              <a:path w="8280400" h="489585">
                <a:moveTo>
                  <a:pt x="0" y="489470"/>
                </a:moveTo>
                <a:lnTo>
                  <a:pt x="8279892" y="489470"/>
                </a:lnTo>
                <a:lnTo>
                  <a:pt x="8279892" y="0"/>
                </a:lnTo>
                <a:lnTo>
                  <a:pt x="0" y="0"/>
                </a:lnTo>
                <a:lnTo>
                  <a:pt x="0" y="489470"/>
                </a:lnTo>
                <a:close/>
              </a:path>
            </a:pathLst>
          </a:custGeom>
          <a:solidFill>
            <a:srgbClr val="C016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94092" y="2049449"/>
            <a:ext cx="8280400" cy="511809"/>
          </a:xfrm>
          <a:custGeom>
            <a:avLst/>
            <a:gdLst/>
            <a:ahLst/>
            <a:cxnLst/>
            <a:rect l="l" t="t" r="r" b="b"/>
            <a:pathLst>
              <a:path w="8280400" h="511810">
                <a:moveTo>
                  <a:pt x="0" y="511632"/>
                </a:moveTo>
                <a:lnTo>
                  <a:pt x="8279892" y="511632"/>
                </a:lnTo>
                <a:lnTo>
                  <a:pt x="8279892" y="0"/>
                </a:lnTo>
                <a:lnTo>
                  <a:pt x="0" y="0"/>
                </a:lnTo>
                <a:lnTo>
                  <a:pt x="0" y="511632"/>
                </a:lnTo>
                <a:close/>
              </a:path>
            </a:pathLst>
          </a:custGeom>
          <a:solidFill>
            <a:srgbClr val="F8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4092" y="2561069"/>
            <a:ext cx="8280400" cy="489584"/>
          </a:xfrm>
          <a:custGeom>
            <a:avLst/>
            <a:gdLst/>
            <a:ahLst/>
            <a:cxnLst/>
            <a:rect l="l" t="t" r="r" b="b"/>
            <a:pathLst>
              <a:path w="8280400" h="489585">
                <a:moveTo>
                  <a:pt x="0" y="489470"/>
                </a:moveTo>
                <a:lnTo>
                  <a:pt x="8279892" y="489470"/>
                </a:lnTo>
                <a:lnTo>
                  <a:pt x="8279892" y="0"/>
                </a:lnTo>
                <a:lnTo>
                  <a:pt x="0" y="0"/>
                </a:lnTo>
                <a:lnTo>
                  <a:pt x="0" y="489470"/>
                </a:lnTo>
                <a:close/>
              </a:path>
            </a:pathLst>
          </a:custGeom>
          <a:solidFill>
            <a:srgbClr val="F8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94092" y="3050489"/>
            <a:ext cx="8280400" cy="588645"/>
          </a:xfrm>
          <a:custGeom>
            <a:avLst/>
            <a:gdLst/>
            <a:ahLst/>
            <a:cxnLst/>
            <a:rect l="l" t="t" r="r" b="b"/>
            <a:pathLst>
              <a:path w="8280400" h="588645">
                <a:moveTo>
                  <a:pt x="0" y="588060"/>
                </a:moveTo>
                <a:lnTo>
                  <a:pt x="8279892" y="588060"/>
                </a:lnTo>
                <a:lnTo>
                  <a:pt x="8279892" y="0"/>
                </a:lnTo>
                <a:lnTo>
                  <a:pt x="0" y="0"/>
                </a:lnTo>
                <a:lnTo>
                  <a:pt x="0" y="588060"/>
                </a:lnTo>
                <a:close/>
              </a:path>
            </a:pathLst>
          </a:custGeom>
          <a:solidFill>
            <a:srgbClr val="F8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4092" y="3638664"/>
            <a:ext cx="8280400" cy="489584"/>
          </a:xfrm>
          <a:custGeom>
            <a:avLst/>
            <a:gdLst/>
            <a:ahLst/>
            <a:cxnLst/>
            <a:rect l="l" t="t" r="r" b="b"/>
            <a:pathLst>
              <a:path w="8280400" h="489585">
                <a:moveTo>
                  <a:pt x="0" y="489470"/>
                </a:moveTo>
                <a:lnTo>
                  <a:pt x="8279892" y="489470"/>
                </a:lnTo>
                <a:lnTo>
                  <a:pt x="8279892" y="0"/>
                </a:lnTo>
                <a:lnTo>
                  <a:pt x="0" y="0"/>
                </a:lnTo>
                <a:lnTo>
                  <a:pt x="0" y="489470"/>
                </a:lnTo>
                <a:close/>
              </a:path>
            </a:pathLst>
          </a:custGeom>
          <a:solidFill>
            <a:srgbClr val="F8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4092" y="4128122"/>
            <a:ext cx="8280400" cy="489584"/>
          </a:xfrm>
          <a:custGeom>
            <a:avLst/>
            <a:gdLst/>
            <a:ahLst/>
            <a:cxnLst/>
            <a:rect l="l" t="t" r="r" b="b"/>
            <a:pathLst>
              <a:path w="8280400" h="489585">
                <a:moveTo>
                  <a:pt x="0" y="489470"/>
                </a:moveTo>
                <a:lnTo>
                  <a:pt x="8279892" y="489470"/>
                </a:lnTo>
                <a:lnTo>
                  <a:pt x="8279892" y="0"/>
                </a:lnTo>
                <a:lnTo>
                  <a:pt x="0" y="0"/>
                </a:lnTo>
                <a:lnTo>
                  <a:pt x="0" y="489470"/>
                </a:lnTo>
                <a:close/>
              </a:path>
            </a:pathLst>
          </a:custGeom>
          <a:solidFill>
            <a:srgbClr val="F8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94092" y="4617580"/>
            <a:ext cx="8280400" cy="489584"/>
          </a:xfrm>
          <a:custGeom>
            <a:avLst/>
            <a:gdLst/>
            <a:ahLst/>
            <a:cxnLst/>
            <a:rect l="l" t="t" r="r" b="b"/>
            <a:pathLst>
              <a:path w="8280400" h="489585">
                <a:moveTo>
                  <a:pt x="0" y="489470"/>
                </a:moveTo>
                <a:lnTo>
                  <a:pt x="8279892" y="489470"/>
                </a:lnTo>
                <a:lnTo>
                  <a:pt x="8279892" y="0"/>
                </a:lnTo>
                <a:lnTo>
                  <a:pt x="0" y="0"/>
                </a:lnTo>
                <a:lnTo>
                  <a:pt x="0" y="489470"/>
                </a:lnTo>
                <a:close/>
              </a:path>
            </a:pathLst>
          </a:custGeom>
          <a:solidFill>
            <a:srgbClr val="F8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4092" y="5107000"/>
            <a:ext cx="8280400" cy="489584"/>
          </a:xfrm>
          <a:custGeom>
            <a:avLst/>
            <a:gdLst/>
            <a:ahLst/>
            <a:cxnLst/>
            <a:rect l="l" t="t" r="r" b="b"/>
            <a:pathLst>
              <a:path w="8280400" h="489585">
                <a:moveTo>
                  <a:pt x="0" y="489470"/>
                </a:moveTo>
                <a:lnTo>
                  <a:pt x="8279892" y="489470"/>
                </a:lnTo>
                <a:lnTo>
                  <a:pt x="8279892" y="0"/>
                </a:lnTo>
                <a:lnTo>
                  <a:pt x="0" y="0"/>
                </a:lnTo>
                <a:lnTo>
                  <a:pt x="0" y="489470"/>
                </a:lnTo>
                <a:close/>
              </a:path>
            </a:pathLst>
          </a:custGeom>
          <a:solidFill>
            <a:srgbClr val="F8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94092" y="5596470"/>
            <a:ext cx="8280400" cy="346075"/>
          </a:xfrm>
          <a:custGeom>
            <a:avLst/>
            <a:gdLst/>
            <a:ahLst/>
            <a:cxnLst/>
            <a:rect l="l" t="t" r="r" b="b"/>
            <a:pathLst>
              <a:path w="8280400" h="346075">
                <a:moveTo>
                  <a:pt x="0" y="345605"/>
                </a:moveTo>
                <a:lnTo>
                  <a:pt x="8279892" y="345605"/>
                </a:lnTo>
                <a:lnTo>
                  <a:pt x="8279892" y="0"/>
                </a:lnTo>
                <a:lnTo>
                  <a:pt x="0" y="0"/>
                </a:lnTo>
                <a:lnTo>
                  <a:pt x="0" y="345605"/>
                </a:lnTo>
                <a:close/>
              </a:path>
            </a:pathLst>
          </a:custGeom>
          <a:solidFill>
            <a:srgbClr val="F8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7742" y="2030348"/>
            <a:ext cx="8293100" cy="38100"/>
          </a:xfrm>
          <a:custGeom>
            <a:avLst/>
            <a:gdLst/>
            <a:ahLst/>
            <a:cxnLst/>
            <a:rect l="l" t="t" r="r" b="b"/>
            <a:pathLst>
              <a:path w="8293100" h="38100">
                <a:moveTo>
                  <a:pt x="0" y="38100"/>
                </a:moveTo>
                <a:lnTo>
                  <a:pt x="8292630" y="38100"/>
                </a:lnTo>
                <a:lnTo>
                  <a:pt x="829263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87742" y="2554732"/>
            <a:ext cx="8293100" cy="12700"/>
          </a:xfrm>
          <a:custGeom>
            <a:avLst/>
            <a:gdLst/>
            <a:ahLst/>
            <a:cxnLst/>
            <a:rect l="l" t="t" r="r" b="b"/>
            <a:pathLst>
              <a:path w="8293100" h="12700">
                <a:moveTo>
                  <a:pt x="0" y="12700"/>
                </a:moveTo>
                <a:lnTo>
                  <a:pt x="8292630" y="12700"/>
                </a:lnTo>
                <a:lnTo>
                  <a:pt x="82926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7742" y="3044189"/>
            <a:ext cx="8293100" cy="12700"/>
          </a:xfrm>
          <a:custGeom>
            <a:avLst/>
            <a:gdLst/>
            <a:ahLst/>
            <a:cxnLst/>
            <a:rect l="l" t="t" r="r" b="b"/>
            <a:pathLst>
              <a:path w="8293100" h="12700">
                <a:moveTo>
                  <a:pt x="0" y="12700"/>
                </a:moveTo>
                <a:lnTo>
                  <a:pt x="8292630" y="12700"/>
                </a:lnTo>
                <a:lnTo>
                  <a:pt x="82926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87742" y="3632200"/>
            <a:ext cx="8293100" cy="12700"/>
          </a:xfrm>
          <a:custGeom>
            <a:avLst/>
            <a:gdLst/>
            <a:ahLst/>
            <a:cxnLst/>
            <a:rect l="l" t="t" r="r" b="b"/>
            <a:pathLst>
              <a:path w="8293100" h="12700">
                <a:moveTo>
                  <a:pt x="0" y="12700"/>
                </a:moveTo>
                <a:lnTo>
                  <a:pt x="8292630" y="12700"/>
                </a:lnTo>
                <a:lnTo>
                  <a:pt x="82926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87742" y="4121784"/>
            <a:ext cx="8293100" cy="12700"/>
          </a:xfrm>
          <a:custGeom>
            <a:avLst/>
            <a:gdLst/>
            <a:ahLst/>
            <a:cxnLst/>
            <a:rect l="l" t="t" r="r" b="b"/>
            <a:pathLst>
              <a:path w="8293100" h="12700">
                <a:moveTo>
                  <a:pt x="0" y="12700"/>
                </a:moveTo>
                <a:lnTo>
                  <a:pt x="8292630" y="12700"/>
                </a:lnTo>
                <a:lnTo>
                  <a:pt x="82926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87742" y="4611242"/>
            <a:ext cx="8293100" cy="12700"/>
          </a:xfrm>
          <a:custGeom>
            <a:avLst/>
            <a:gdLst/>
            <a:ahLst/>
            <a:cxnLst/>
            <a:rect l="l" t="t" r="r" b="b"/>
            <a:pathLst>
              <a:path w="8293100" h="12700">
                <a:moveTo>
                  <a:pt x="0" y="12699"/>
                </a:moveTo>
                <a:lnTo>
                  <a:pt x="8292630" y="12699"/>
                </a:lnTo>
                <a:lnTo>
                  <a:pt x="829263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87742" y="5100701"/>
            <a:ext cx="8293100" cy="12700"/>
          </a:xfrm>
          <a:custGeom>
            <a:avLst/>
            <a:gdLst/>
            <a:ahLst/>
            <a:cxnLst/>
            <a:rect l="l" t="t" r="r" b="b"/>
            <a:pathLst>
              <a:path w="8293100" h="12700">
                <a:moveTo>
                  <a:pt x="0" y="12700"/>
                </a:moveTo>
                <a:lnTo>
                  <a:pt x="8292630" y="12700"/>
                </a:lnTo>
                <a:lnTo>
                  <a:pt x="82926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87742" y="5590120"/>
            <a:ext cx="8293100" cy="12700"/>
          </a:xfrm>
          <a:custGeom>
            <a:avLst/>
            <a:gdLst/>
            <a:ahLst/>
            <a:cxnLst/>
            <a:rect l="l" t="t" r="r" b="b"/>
            <a:pathLst>
              <a:path w="8293100" h="12700">
                <a:moveTo>
                  <a:pt x="0" y="12699"/>
                </a:moveTo>
                <a:lnTo>
                  <a:pt x="8292630" y="12699"/>
                </a:lnTo>
                <a:lnTo>
                  <a:pt x="829263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94092" y="1553591"/>
            <a:ext cx="0" cy="4388485"/>
          </a:xfrm>
          <a:custGeom>
            <a:avLst/>
            <a:gdLst/>
            <a:ahLst/>
            <a:cxnLst/>
            <a:rect l="l" t="t" r="r" b="b"/>
            <a:pathLst>
              <a:path h="4388485">
                <a:moveTo>
                  <a:pt x="0" y="0"/>
                </a:moveTo>
                <a:lnTo>
                  <a:pt x="0" y="438848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074022" y="1553591"/>
            <a:ext cx="0" cy="4388485"/>
          </a:xfrm>
          <a:custGeom>
            <a:avLst/>
            <a:gdLst/>
            <a:ahLst/>
            <a:cxnLst/>
            <a:rect l="l" t="t" r="r" b="b"/>
            <a:pathLst>
              <a:path h="4388485">
                <a:moveTo>
                  <a:pt x="0" y="0"/>
                </a:moveTo>
                <a:lnTo>
                  <a:pt x="0" y="438848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87742" y="1559941"/>
            <a:ext cx="8293100" cy="0"/>
          </a:xfrm>
          <a:custGeom>
            <a:avLst/>
            <a:gdLst/>
            <a:ahLst/>
            <a:cxnLst/>
            <a:rect l="l" t="t" r="r" b="b"/>
            <a:pathLst>
              <a:path w="8293100">
                <a:moveTo>
                  <a:pt x="0" y="0"/>
                </a:moveTo>
                <a:lnTo>
                  <a:pt x="829263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666234" y="1569542"/>
            <a:ext cx="5378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内容</a:t>
            </a:r>
            <a:endParaRPr sz="2000">
              <a:latin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65679" y="2067306"/>
            <a:ext cx="5339715" cy="37420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节目画面中出现带有</a:t>
            </a:r>
            <a:r>
              <a:rPr sz="1100" spc="-5" dirty="0">
                <a:latin typeface="华文楷体" panose="02010600040101010101" charset="-122"/>
                <a:cs typeface="华文楷体" panose="02010600040101010101" charset="-122"/>
              </a:rPr>
              <a:t>“xx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酒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店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”完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整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标识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的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外景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镜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头</a:t>
            </a:r>
            <a:endParaRPr sz="1100">
              <a:latin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  <a:spcBef>
                <a:spcPts val="1095"/>
              </a:spcBef>
            </a:pP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节目画面中出现</a:t>
            </a:r>
            <a:r>
              <a:rPr sz="1100" spc="-5" dirty="0">
                <a:latin typeface="华文楷体" panose="02010600040101010101" charset="-122"/>
                <a:cs typeface="华文楷体" panose="02010600040101010101" charset="-122"/>
              </a:rPr>
              <a:t>xx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酒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店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内外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景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镜头</a:t>
            </a:r>
            <a:r>
              <a:rPr sz="1100" spc="-5" dirty="0">
                <a:latin typeface="华文楷体" panose="02010600040101010101" charset="-122"/>
                <a:cs typeface="华文楷体" panose="02010600040101010101" charset="-122"/>
              </a:rPr>
              <a:t>——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包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括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酒店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客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房和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大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堂</a:t>
            </a:r>
            <a:endParaRPr sz="1100">
              <a:latin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节目中主持人口播例如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“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欢迎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来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到</a:t>
            </a:r>
            <a:r>
              <a:rPr sz="1100" spc="-10" dirty="0">
                <a:latin typeface="华文楷体" panose="02010600040101010101" charset="-122"/>
                <a:cs typeface="华文楷体" panose="02010600040101010101" charset="-122"/>
              </a:rPr>
              <a:t>xx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酒店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的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超级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厨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房</a:t>
            </a:r>
            <a:r>
              <a:rPr sz="1100" spc="-5" dirty="0">
                <a:latin typeface="华文楷体" panose="02010600040101010101" charset="-122"/>
                <a:cs typeface="华文楷体" panose="02010600040101010101" charset="-122"/>
              </a:rPr>
              <a:t>”，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同时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背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景为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酒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店门口</a:t>
            </a:r>
            <a:endParaRPr sz="1100">
              <a:latin typeface="华文楷体" panose="02010600040101010101" charset="-122"/>
              <a:cs typeface="华文楷体" panose="02010600040101010101" charset="-122"/>
            </a:endParaRPr>
          </a:p>
          <a:p>
            <a:pPr marL="18415" marR="12065" algn="ctr">
              <a:lnSpc>
                <a:spcPct val="292000"/>
              </a:lnSpc>
              <a:spcBef>
                <a:spcPts val="780"/>
              </a:spcBef>
            </a:pP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节目中出现解说或主持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人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提及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本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期节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目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食材</a:t>
            </a:r>
            <a:r>
              <a:rPr sz="1100" spc="-10" dirty="0">
                <a:latin typeface="华文楷体" panose="02010600040101010101" charset="-122"/>
                <a:cs typeface="华文楷体" panose="02010600040101010101" charset="-122"/>
              </a:rPr>
              <a:t>由</a:t>
            </a:r>
            <a:r>
              <a:rPr sz="1100" spc="-5" dirty="0">
                <a:latin typeface="华文楷体" panose="02010600040101010101" charset="-122"/>
                <a:cs typeface="华文楷体" panose="02010600040101010101" charset="-122"/>
              </a:rPr>
              <a:t>xx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酒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店提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供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（如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果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酒店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提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供自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己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的商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品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）  主持人每期节目会挑选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一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处酒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店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的特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色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环境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录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制开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场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内容</a:t>
            </a:r>
            <a:endParaRPr sz="1100">
              <a:latin typeface="华文楷体" panose="02010600040101010101" charset="-122"/>
              <a:cs typeface="华文楷体" panose="02010600040101010101" charset="-122"/>
            </a:endParaRPr>
          </a:p>
          <a:p>
            <a:pPr marL="12065" marR="5080" algn="ctr">
              <a:lnSpc>
                <a:spcPct val="292000"/>
              </a:lnSpc>
            </a:pP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每期节目的品尝环节将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在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酒店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宴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会厅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或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餐厅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举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行，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主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持人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口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播餐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厅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名称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，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并有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镜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头展示 节目片尾字幕出现“本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期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节目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拍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摄场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地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由</a:t>
            </a:r>
            <a:r>
              <a:rPr sz="1100" spc="-10" dirty="0">
                <a:latin typeface="华文楷体" panose="02010600040101010101" charset="-122"/>
                <a:cs typeface="华文楷体" panose="02010600040101010101" charset="-122"/>
              </a:rPr>
              <a:t>xx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酒店</a:t>
            </a:r>
            <a:r>
              <a:rPr sz="1100" spc="-10" dirty="0">
                <a:latin typeface="华文楷体" panose="02010600040101010101" charset="-122"/>
                <a:cs typeface="华文楷体" panose="02010600040101010101" charset="-122"/>
              </a:rPr>
              <a:t>提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供”</a:t>
            </a:r>
            <a:endParaRPr sz="1100">
              <a:latin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酒店可与节目组协商邀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请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评委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或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嘉宾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数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名，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或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结合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节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目拍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摄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设计</a:t>
            </a:r>
            <a:r>
              <a:rPr sz="1100" spc="-15" dirty="0">
                <a:latin typeface="华文楷体" panose="02010600040101010101" charset="-122"/>
                <a:cs typeface="华文楷体" panose="02010600040101010101" charset="-122"/>
              </a:rPr>
              <a:t>活</a:t>
            </a:r>
            <a:r>
              <a:rPr sz="1100" dirty="0">
                <a:latin typeface="华文楷体" panose="02010600040101010101" charset="-122"/>
                <a:cs typeface="华文楷体" panose="02010600040101010101" charset="-122"/>
              </a:rPr>
              <a:t>动</a:t>
            </a:r>
            <a:endParaRPr sz="1100">
              <a:latin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5916167"/>
            <a:ext cx="9906000" cy="42062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5942076"/>
            <a:ext cx="9906000" cy="314325"/>
          </a:xfrm>
          <a:custGeom>
            <a:avLst/>
            <a:gdLst/>
            <a:ahLst/>
            <a:cxnLst/>
            <a:rect l="l" t="t" r="r" b="b"/>
            <a:pathLst>
              <a:path w="9906000" h="314325">
                <a:moveTo>
                  <a:pt x="0" y="313944"/>
                </a:moveTo>
                <a:lnTo>
                  <a:pt x="9906000" y="313944"/>
                </a:lnTo>
                <a:lnTo>
                  <a:pt x="9906000" y="0"/>
                </a:lnTo>
                <a:lnTo>
                  <a:pt x="0" y="0"/>
                </a:lnTo>
                <a:lnTo>
                  <a:pt x="0" y="313944"/>
                </a:lnTo>
                <a:close/>
              </a:path>
            </a:pathLst>
          </a:custGeom>
          <a:solidFill>
            <a:srgbClr val="C016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873048" y="827659"/>
            <a:ext cx="35833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</a:rPr>
              <a:t>为酒店定制</a:t>
            </a:r>
            <a:r>
              <a:rPr sz="2800" spc="-10" dirty="0">
                <a:solidFill>
                  <a:srgbClr val="000000"/>
                </a:solidFill>
              </a:rPr>
              <a:t>的宣</a:t>
            </a:r>
            <a:r>
              <a:rPr sz="2800" spc="-5" dirty="0">
                <a:solidFill>
                  <a:srgbClr val="000000"/>
                </a:solidFill>
              </a:rPr>
              <a:t>传</a:t>
            </a:r>
            <a:r>
              <a:rPr sz="2800" spc="-10" dirty="0">
                <a:solidFill>
                  <a:srgbClr val="000000"/>
                </a:solidFill>
              </a:rPr>
              <a:t>内容</a:t>
            </a:r>
            <a:endParaRPr sz="2800"/>
          </a:p>
        </p:txBody>
      </p:sp>
      <p:sp>
        <p:nvSpPr>
          <p:cNvPr id="27" name="object 27"/>
          <p:cNvSpPr/>
          <p:nvPr/>
        </p:nvSpPr>
        <p:spPr>
          <a:xfrm>
            <a:off x="7812023" y="5698235"/>
            <a:ext cx="1732787" cy="557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48055" y="999744"/>
            <a:ext cx="234950" cy="228600"/>
          </a:xfrm>
          <a:custGeom>
            <a:avLst/>
            <a:gdLst/>
            <a:ahLst/>
            <a:cxnLst/>
            <a:rect l="l" t="t" r="r" b="b"/>
            <a:pathLst>
              <a:path w="234950" h="228600">
                <a:moveTo>
                  <a:pt x="0" y="0"/>
                </a:moveTo>
                <a:lnTo>
                  <a:pt x="0" y="228600"/>
                </a:lnTo>
                <a:lnTo>
                  <a:pt x="234695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C0161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" name="图片 28" descr="微信图片_20190322153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5" y="241300"/>
            <a:ext cx="1743075" cy="7581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0371" y="5364619"/>
            <a:ext cx="4140200" cy="577850"/>
          </a:xfrm>
          <a:custGeom>
            <a:avLst/>
            <a:gdLst/>
            <a:ahLst/>
            <a:cxnLst/>
            <a:rect l="l" t="t" r="r" b="b"/>
            <a:pathLst>
              <a:path w="4140200" h="577850">
                <a:moveTo>
                  <a:pt x="0" y="577456"/>
                </a:moveTo>
                <a:lnTo>
                  <a:pt x="4139946" y="577456"/>
                </a:lnTo>
                <a:lnTo>
                  <a:pt x="4139946" y="0"/>
                </a:lnTo>
                <a:lnTo>
                  <a:pt x="0" y="0"/>
                </a:lnTo>
                <a:lnTo>
                  <a:pt x="0" y="577456"/>
                </a:lnTo>
                <a:close/>
              </a:path>
            </a:pathLst>
          </a:custGeom>
          <a:solidFill>
            <a:srgbClr val="F8E0E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54100" y="1560194"/>
          <a:ext cx="8299450" cy="4382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0200"/>
                <a:gridCol w="4140200"/>
              </a:tblGrid>
              <a:tr h="3962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华文楷体" panose="02010600040101010101" charset="-122"/>
                          <a:cs typeface="华文楷体" panose="02010600040101010101" charset="-122"/>
                        </a:rPr>
                        <a:t>项目</a:t>
                      </a:r>
                      <a:endParaRPr sz="2000">
                        <a:latin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spc="10" dirty="0">
                          <a:solidFill>
                            <a:srgbClr val="FFFFFF"/>
                          </a:solidFill>
                          <a:latin typeface="华文楷体" panose="02010600040101010101" charset="-122"/>
                          <a:cs typeface="华文楷体" panose="02010600040101010101" charset="-122"/>
                        </a:rPr>
                        <a:t>内容</a:t>
                      </a:r>
                      <a:endParaRPr sz="2000">
                        <a:latin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38671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5" dirty="0">
                          <a:latin typeface="华文楷体" panose="02010600040101010101" charset="-122"/>
                          <a:cs typeface="华文楷体" panose="02010600040101010101" charset="-122"/>
                        </a:rPr>
                        <a:t>核心支持</a:t>
                      </a:r>
                      <a:endParaRPr sz="1200">
                        <a:latin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0E0"/>
                    </a:solidFil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华文楷体" panose="02010600040101010101" charset="-122"/>
                          <a:cs typeface="华文楷体" panose="02010600040101010101" charset="-122"/>
                        </a:rPr>
                        <a:t>保障所提供场所的安全和有力运转</a:t>
                      </a:r>
                      <a:endParaRPr sz="1200">
                        <a:latin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0E0"/>
                    </a:solidFill>
                  </a:tcPr>
                </a:tc>
              </a:tr>
              <a:tr h="116243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华文楷体" panose="02010600040101010101" charset="-122"/>
                          <a:cs typeface="华文楷体" panose="02010600040101010101" charset="-122"/>
                        </a:rPr>
                        <a:t>厨房支持</a:t>
                      </a:r>
                      <a:endParaRPr sz="1200">
                        <a:latin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0E0"/>
                    </a:solidFill>
                  </a:tcPr>
                </a:tc>
                <a:tc>
                  <a:txBody>
                    <a:bodyPr/>
                    <a:lstStyle/>
                    <a:p>
                      <a:pPr marL="93980" marR="850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华文楷体" panose="02010600040101010101" charset="-122"/>
                          <a:cs typeface="华文楷体" panose="02010600040101010101" charset="-122"/>
                        </a:rPr>
                        <a:t>一间能容纳20人厨房，以及必备的烹饪设备及餐具，并按节 </a:t>
                      </a:r>
                      <a:r>
                        <a:rPr sz="1200" spc="-5" dirty="0">
                          <a:latin typeface="华文楷体" panose="02010600040101010101" charset="-122"/>
                          <a:cs typeface="华文楷体" panose="02010600040101010101" charset="-122"/>
                        </a:rPr>
                        <a:t>目拍摄和嘉宾评委品鉴的实际需要为甲方提供置景和布灯 </a:t>
                      </a:r>
                      <a:r>
                        <a:rPr sz="1200" dirty="0">
                          <a:latin typeface="华文楷体" panose="02010600040101010101" charset="-122"/>
                          <a:cs typeface="华文楷体" panose="02010600040101010101" charset="-122"/>
                        </a:rPr>
                        <a:t>等方面的便利</a:t>
                      </a:r>
                      <a:endParaRPr sz="1200">
                        <a:latin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0E0"/>
                    </a:solidFill>
                  </a:tcPr>
                </a:tc>
              </a:tr>
              <a:tr h="3679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华文楷体" panose="02010600040101010101" charset="-122"/>
                          <a:cs typeface="华文楷体" panose="02010600040101010101" charset="-122"/>
                        </a:rPr>
                        <a:t>房间支持</a:t>
                      </a:r>
                      <a:endParaRPr sz="1200">
                        <a:latin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0E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华文楷体" panose="02010600040101010101" charset="-122"/>
                          <a:cs typeface="华文楷体" panose="02010600040101010101" charset="-122"/>
                        </a:rPr>
                        <a:t>两间，采访和化妆个一间</a:t>
                      </a:r>
                      <a:endParaRPr sz="1200">
                        <a:latin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0E0"/>
                    </a:solidFill>
                  </a:tcPr>
                </a:tc>
              </a:tr>
              <a:tr h="63893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5" dirty="0">
                          <a:latin typeface="华文楷体" panose="02010600040101010101" charset="-122"/>
                          <a:cs typeface="华文楷体" panose="02010600040101010101" charset="-122"/>
                        </a:rPr>
                        <a:t>宴会厅支持</a:t>
                      </a:r>
                      <a:endParaRPr sz="1200">
                        <a:latin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0E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5" dirty="0">
                          <a:latin typeface="华文楷体" panose="02010600040101010101" charset="-122"/>
                          <a:cs typeface="华文楷体" panose="02010600040101010101" charset="-122"/>
                        </a:rPr>
                        <a:t>能够容纳</a:t>
                      </a:r>
                      <a:r>
                        <a:rPr sz="1200" dirty="0">
                          <a:latin typeface="华文楷体" panose="02010600040101010101" charset="-122"/>
                          <a:cs typeface="华文楷体" panose="02010600040101010101" charset="-122"/>
                        </a:rPr>
                        <a:t>4</a:t>
                      </a:r>
                      <a:r>
                        <a:rPr sz="1200" spc="-5" dirty="0">
                          <a:latin typeface="华文楷体" panose="02010600040101010101" charset="-122"/>
                          <a:cs typeface="华文楷体" panose="02010600040101010101" charset="-122"/>
                        </a:rPr>
                        <a:t>桌，合计</a:t>
                      </a:r>
                      <a:r>
                        <a:rPr sz="1200" dirty="0">
                          <a:latin typeface="华文楷体" panose="02010600040101010101" charset="-122"/>
                          <a:cs typeface="华文楷体" panose="02010600040101010101" charset="-122"/>
                        </a:rPr>
                        <a:t>32</a:t>
                      </a:r>
                      <a:r>
                        <a:rPr sz="1200" spc="-5" dirty="0">
                          <a:latin typeface="华文楷体" panose="02010600040101010101" charset="-122"/>
                          <a:cs typeface="华文楷体" panose="02010600040101010101" charset="-122"/>
                        </a:rPr>
                        <a:t>人就餐，以及相应数量的餐具</a:t>
                      </a:r>
                      <a:endParaRPr sz="1200">
                        <a:latin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0E0"/>
                    </a:solidFill>
                  </a:tcPr>
                </a:tc>
              </a:tr>
              <a:tr h="8458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5" dirty="0">
                          <a:latin typeface="华文楷体" panose="02010600040101010101" charset="-122"/>
                          <a:cs typeface="华文楷体" panose="02010600040101010101" charset="-122"/>
                        </a:rPr>
                        <a:t>食材支持（弹性）</a:t>
                      </a:r>
                      <a:endParaRPr sz="1200">
                        <a:latin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0E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spc="-5" dirty="0">
                          <a:latin typeface="华文楷体" panose="02010600040101010101" charset="-122"/>
                          <a:cs typeface="华文楷体" panose="02010600040101010101" charset="-122"/>
                        </a:rPr>
                        <a:t>按照乙方提供的食材清单，保质保量进行采购</a:t>
                      </a:r>
                      <a:r>
                        <a:rPr sz="1200" dirty="0">
                          <a:latin typeface="华文楷体" panose="02010600040101010101" charset="-122"/>
                          <a:cs typeface="华文楷体" panose="02010600040101010101" charset="-122"/>
                        </a:rPr>
                        <a:t>，</a:t>
                      </a:r>
                      <a:r>
                        <a:rPr sz="1200" spc="-5" dirty="0">
                          <a:latin typeface="华文楷体" panose="02010600040101010101" charset="-122"/>
                          <a:cs typeface="华文楷体" panose="02010600040101010101" charset="-122"/>
                        </a:rPr>
                        <a:t>提前一天</a:t>
                      </a:r>
                      <a:endParaRPr sz="1200">
                        <a:latin typeface="华文楷体" panose="02010600040101010101" charset="-122"/>
                        <a:cs typeface="华文楷体" panose="02010600040101010101" charset="-122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华文楷体" panose="02010600040101010101" charset="-122"/>
                          <a:cs typeface="华文楷体" panose="02010600040101010101" charset="-122"/>
                        </a:rPr>
                        <a:t>妥善储存</a:t>
                      </a:r>
                      <a:endParaRPr sz="1200">
                        <a:latin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0E0"/>
                    </a:solidFill>
                  </a:tcPr>
                </a:tc>
              </a:tr>
              <a:tr h="57746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dirty="0">
                          <a:latin typeface="华文楷体" panose="02010600040101010101" charset="-122"/>
                          <a:cs typeface="华文楷体" panose="02010600040101010101" charset="-122"/>
                        </a:rPr>
                        <a:t>住宿支持</a:t>
                      </a:r>
                      <a:endParaRPr sz="1200">
                        <a:latin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8E0E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200" dirty="0">
                          <a:latin typeface="华文楷体" panose="02010600040101010101" charset="-122"/>
                          <a:cs typeface="华文楷体" panose="02010600040101010101" charset="-122"/>
                        </a:rPr>
                        <a:t>提供20～40间标准间</a:t>
                      </a:r>
                      <a:endParaRPr sz="1200">
                        <a:latin typeface="华文楷体" panose="02010600040101010101" charset="-122"/>
                        <a:cs typeface="华文楷体" panose="02010600040101010101" charset="-122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华文楷体" panose="02010600040101010101" charset="-122"/>
                          <a:cs typeface="华文楷体" panose="02010600040101010101" charset="-122"/>
                        </a:rPr>
                        <a:t>（房间具体数量可协商）</a:t>
                      </a:r>
                      <a:endParaRPr sz="1200">
                        <a:latin typeface="华文楷体" panose="02010600040101010101" charset="-122"/>
                        <a:cs typeface="华文楷体" panose="02010600040101010101" charset="-122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5916167"/>
            <a:ext cx="9906000" cy="42062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942076"/>
            <a:ext cx="9906000" cy="314325"/>
          </a:xfrm>
          <a:custGeom>
            <a:avLst/>
            <a:gdLst/>
            <a:ahLst/>
            <a:cxnLst/>
            <a:rect l="l" t="t" r="r" b="b"/>
            <a:pathLst>
              <a:path w="9906000" h="314325">
                <a:moveTo>
                  <a:pt x="0" y="313944"/>
                </a:moveTo>
                <a:lnTo>
                  <a:pt x="9906000" y="313944"/>
                </a:lnTo>
                <a:lnTo>
                  <a:pt x="9906000" y="0"/>
                </a:lnTo>
                <a:lnTo>
                  <a:pt x="0" y="0"/>
                </a:lnTo>
                <a:lnTo>
                  <a:pt x="0" y="313944"/>
                </a:lnTo>
                <a:close/>
              </a:path>
            </a:pathLst>
          </a:custGeom>
          <a:solidFill>
            <a:srgbClr val="C016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3048" y="827659"/>
            <a:ext cx="35833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</a:rPr>
              <a:t>酒店需提供</a:t>
            </a:r>
            <a:r>
              <a:rPr sz="2800" spc="-10" dirty="0">
                <a:solidFill>
                  <a:srgbClr val="000000"/>
                </a:solidFill>
              </a:rPr>
              <a:t>的权</a:t>
            </a:r>
            <a:r>
              <a:rPr sz="2800" spc="-5" dirty="0">
                <a:solidFill>
                  <a:srgbClr val="000000"/>
                </a:solidFill>
              </a:rPr>
              <a:t>益</a:t>
            </a:r>
            <a:r>
              <a:rPr sz="2800" spc="-10" dirty="0">
                <a:solidFill>
                  <a:srgbClr val="000000"/>
                </a:solidFill>
              </a:rPr>
              <a:t>支持</a:t>
            </a:r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7812023" y="5698235"/>
            <a:ext cx="1732787" cy="557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8055" y="999744"/>
            <a:ext cx="234950" cy="228600"/>
          </a:xfrm>
          <a:custGeom>
            <a:avLst/>
            <a:gdLst/>
            <a:ahLst/>
            <a:cxnLst/>
            <a:rect l="l" t="t" r="r" b="b"/>
            <a:pathLst>
              <a:path w="234950" h="228600">
                <a:moveTo>
                  <a:pt x="0" y="0"/>
                </a:moveTo>
                <a:lnTo>
                  <a:pt x="0" y="228600"/>
                </a:lnTo>
                <a:lnTo>
                  <a:pt x="234695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C0161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图片 14" descr="微信图片_20190322153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5" y="241300"/>
            <a:ext cx="1743075" cy="7581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T</a:t>
            </a:r>
            <a:r>
              <a:rPr spc="10" dirty="0"/>
              <a:t>h</a:t>
            </a:r>
            <a:r>
              <a:rPr spc="-5" dirty="0"/>
              <a:t>an</a:t>
            </a:r>
            <a:r>
              <a:rPr spc="5" dirty="0"/>
              <a:t>k</a:t>
            </a:r>
            <a:r>
              <a:rPr spc="10" dirty="0"/>
              <a:t>s</a:t>
            </a:r>
            <a:r>
              <a:rPr dirty="0"/>
              <a:t>！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756909" y="6096101"/>
            <a:ext cx="279717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北京</a:t>
            </a:r>
            <a:r>
              <a:rPr lang="zh-CN" sz="1600" spc="-15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中视映画文化发展</a:t>
            </a:r>
            <a:r>
              <a:rPr sz="1600" spc="-15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有限公司</a:t>
            </a:r>
            <a:endParaRPr sz="1600">
              <a:latin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88680" y="5913120"/>
            <a:ext cx="1179576" cy="6949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80704" y="6105144"/>
            <a:ext cx="795527" cy="310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84605" y="2320797"/>
            <a:ext cx="3293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For </a:t>
            </a:r>
            <a:r>
              <a:rPr sz="1800" b="1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your precious time and</a:t>
            </a:r>
            <a:r>
              <a:rPr sz="1800" b="1" spc="-140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 </a:t>
            </a:r>
            <a:r>
              <a:rPr sz="1800" b="1" dirty="0">
                <a:solidFill>
                  <a:srgbClr val="FFFFFF"/>
                </a:solidFill>
                <a:latin typeface="华文楷体" panose="02010600040101010101" charset="-122"/>
                <a:cs typeface="华文楷体" panose="02010600040101010101" charset="-122"/>
              </a:rPr>
              <a:t>attention</a:t>
            </a:r>
            <a:endParaRPr sz="1800">
              <a:latin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93835" y="6019800"/>
            <a:ext cx="0" cy="412750"/>
          </a:xfrm>
          <a:custGeom>
            <a:avLst/>
            <a:gdLst/>
            <a:ahLst/>
            <a:cxnLst/>
            <a:rect l="l" t="t" r="r" b="b"/>
            <a:pathLst>
              <a:path h="412750">
                <a:moveTo>
                  <a:pt x="0" y="0"/>
                </a:moveTo>
                <a:lnTo>
                  <a:pt x="0" y="412699"/>
                </a:lnTo>
              </a:path>
            </a:pathLst>
          </a:custGeom>
          <a:ln w="6096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WPS 演示</Application>
  <PresentationFormat>On-screen Show (4:3)</PresentationFormat>
  <Paragraphs>115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华文楷体</vt:lpstr>
      <vt:lpstr>MS UI Gothic</vt:lpstr>
      <vt:lpstr>Cambria</vt:lpstr>
      <vt:lpstr>Wingdings</vt:lpstr>
      <vt:lpstr>Times New Roman</vt:lpstr>
      <vt:lpstr>Arial Unicode MS</vt:lpstr>
      <vt:lpstr>Calibri</vt:lpstr>
      <vt:lpstr>微软雅黑</vt:lpstr>
      <vt:lpstr>Calibri</vt:lpstr>
      <vt:lpstr>Office Theme</vt:lpstr>
      <vt:lpstr>2020·年度</vt:lpstr>
      <vt:lpstr>节目综述</vt:lpstr>
      <vt:lpstr>节目播出情况</vt:lpstr>
      <vt:lpstr>PowerPoint 演示文稿</vt:lpstr>
      <vt:lpstr>酒店权益</vt:lpstr>
      <vt:lpstr>酒店权益</vt:lpstr>
      <vt:lpstr>为酒店定制的宣传内容</vt:lpstr>
      <vt:lpstr>酒店需提供的权益支持</vt:lpstr>
      <vt:lpstr>Thanks！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2020·年度</dc:title>
  <dc:creator>user</dc:creator>
  <cp:lastModifiedBy>猫九</cp:lastModifiedBy>
  <cp:revision>2</cp:revision>
  <dcterms:created xsi:type="dcterms:W3CDTF">2019-08-23T01:48:42Z</dcterms:created>
  <dcterms:modified xsi:type="dcterms:W3CDTF">2019-08-23T01:50:19Z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2019-08-23T00:00:00Z</vt:filetime>
  </property>
  <property fmtid="{D5CDD505-2E9C-101B-9397-08002B2CF9AE}" pid="5" name="KSOProductBuildVer">
    <vt:lpwstr>2052-11.1.0.8907</vt:lpwstr>
  </property>
</Properties>
</file>